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 id="2147483888" r:id="rId2"/>
  </p:sldMasterIdLst>
  <p:sldIdLst>
    <p:sldId id="256" r:id="rId3"/>
    <p:sldId id="261" r:id="rId4"/>
    <p:sldId id="297" r:id="rId5"/>
    <p:sldId id="273" r:id="rId6"/>
    <p:sldId id="275" r:id="rId7"/>
    <p:sldId id="263" r:id="rId8"/>
    <p:sldId id="305" r:id="rId9"/>
    <p:sldId id="282" r:id="rId10"/>
    <p:sldId id="279" r:id="rId11"/>
    <p:sldId id="267" r:id="rId12"/>
    <p:sldId id="268" r:id="rId13"/>
    <p:sldId id="269" r:id="rId14"/>
    <p:sldId id="283" r:id="rId15"/>
    <p:sldId id="271" r:id="rId16"/>
    <p:sldId id="280" r:id="rId17"/>
    <p:sldId id="277" r:id="rId18"/>
    <p:sldId id="284" r:id="rId19"/>
    <p:sldId id="285" r:id="rId20"/>
    <p:sldId id="286" r:id="rId21"/>
    <p:sldId id="287" r:id="rId22"/>
    <p:sldId id="288" r:id="rId23"/>
    <p:sldId id="289" r:id="rId24"/>
    <p:sldId id="274" r:id="rId25"/>
    <p:sldId id="292" r:id="rId26"/>
    <p:sldId id="299" r:id="rId27"/>
    <p:sldId id="301" r:id="rId28"/>
    <p:sldId id="302" r:id="rId29"/>
    <p:sldId id="303" r:id="rId30"/>
    <p:sldId id="304" r:id="rId31"/>
    <p:sldId id="290" r:id="rId32"/>
    <p:sldId id="295" r:id="rId33"/>
    <p:sldId id="311" r:id="rId34"/>
    <p:sldId id="312" r:id="rId35"/>
    <p:sldId id="314" r:id="rId36"/>
    <p:sldId id="318" r:id="rId37"/>
    <p:sldId id="315" r:id="rId38"/>
    <p:sldId id="317" r:id="rId39"/>
    <p:sldId id="316" r:id="rId40"/>
    <p:sldId id="323" r:id="rId41"/>
    <p:sldId id="324" r:id="rId42"/>
    <p:sldId id="32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67" d="100"/>
          <a:sy n="67" d="100"/>
        </p:scale>
        <p:origin x="652"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myotr.sheridancollege.ca/fee_payment.html" TargetMode="External"/><Relationship Id="rId1" Type="http://schemas.openxmlformats.org/officeDocument/2006/relationships/hyperlink" Target="https://mystudentcentre.sheridancollege.ca/"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myotr.sheridancollege.ca/fee_payment.html" TargetMode="External"/><Relationship Id="rId1" Type="http://schemas.openxmlformats.org/officeDocument/2006/relationships/hyperlink" Target="https://mystudentcentre.sheridancollege.ca/"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2C388-5420-41B8-B343-BEF6FB16E62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7C2CE69-B98A-47F6-91E7-89DB1214EA75}">
      <dgm:prSet/>
      <dgm:spPr/>
      <dgm:t>
        <a:bodyPr/>
        <a:lstStyle/>
        <a:p>
          <a:r>
            <a:rPr lang="en-US"/>
            <a:t>When you log into </a:t>
          </a:r>
          <a:r>
            <a:rPr lang="en-US">
              <a:hlinkClick xmlns:r="http://schemas.openxmlformats.org/officeDocument/2006/relationships" r:id="rId1"/>
            </a:rPr>
            <a:t>myStudent Centre,</a:t>
          </a:r>
          <a:r>
            <a:rPr lang="en-US"/>
            <a:t> you can view the date when your schedule is viewable, as well as the date of your enrolment appointment.</a:t>
          </a:r>
        </a:p>
      </dgm:t>
    </dgm:pt>
    <dgm:pt modelId="{D555CE55-4AF9-475F-943C-9A031F3CEE5A}" type="parTrans" cxnId="{34503385-F45B-4769-8F53-AB3CADA264C7}">
      <dgm:prSet/>
      <dgm:spPr/>
      <dgm:t>
        <a:bodyPr/>
        <a:lstStyle/>
        <a:p>
          <a:endParaRPr lang="en-US"/>
        </a:p>
      </dgm:t>
    </dgm:pt>
    <dgm:pt modelId="{448FFEE5-2E04-4739-9FD8-B9C353D62E3C}" type="sibTrans" cxnId="{34503385-F45B-4769-8F53-AB3CADA264C7}">
      <dgm:prSet/>
      <dgm:spPr/>
      <dgm:t>
        <a:bodyPr/>
        <a:lstStyle/>
        <a:p>
          <a:endParaRPr lang="en-US"/>
        </a:p>
      </dgm:t>
    </dgm:pt>
    <dgm:pt modelId="{4AB4F73C-0501-4633-8A7A-DA02CF7CB351}">
      <dgm:prSet/>
      <dgm:spPr/>
      <dgm:t>
        <a:bodyPr/>
        <a:lstStyle/>
        <a:p>
          <a:r>
            <a:rPr lang="en-US"/>
            <a:t>Enrolment Appointment: This is the date you can actually enrol in classes.</a:t>
          </a:r>
        </a:p>
      </dgm:t>
    </dgm:pt>
    <dgm:pt modelId="{784423F1-0006-4550-AB14-C17AB562389C}" type="parTrans" cxnId="{61F12746-FE2F-4CDB-A9D2-018A70804CB9}">
      <dgm:prSet/>
      <dgm:spPr/>
      <dgm:t>
        <a:bodyPr/>
        <a:lstStyle/>
        <a:p>
          <a:endParaRPr lang="en-US"/>
        </a:p>
      </dgm:t>
    </dgm:pt>
    <dgm:pt modelId="{5F60543F-54D5-4A3B-8B14-9E726BF2B83B}" type="sibTrans" cxnId="{61F12746-FE2F-4CDB-A9D2-018A70804CB9}">
      <dgm:prSet/>
      <dgm:spPr/>
      <dgm:t>
        <a:bodyPr/>
        <a:lstStyle/>
        <a:p>
          <a:endParaRPr lang="en-US"/>
        </a:p>
      </dgm:t>
    </dgm:pt>
    <dgm:pt modelId="{2F6F8404-EC5A-4021-9713-1EE9C8F787B1}" type="pres">
      <dgm:prSet presAssocID="{6242C388-5420-41B8-B343-BEF6FB16E620}" presName="linear" presStyleCnt="0">
        <dgm:presLayoutVars>
          <dgm:animLvl val="lvl"/>
          <dgm:resizeHandles val="exact"/>
        </dgm:presLayoutVars>
      </dgm:prSet>
      <dgm:spPr/>
    </dgm:pt>
    <dgm:pt modelId="{DA7833D2-E640-4A98-9709-53D01CD5281F}" type="pres">
      <dgm:prSet presAssocID="{87C2CE69-B98A-47F6-91E7-89DB1214EA75}" presName="parentText" presStyleLbl="node1" presStyleIdx="0" presStyleCnt="2">
        <dgm:presLayoutVars>
          <dgm:chMax val="0"/>
          <dgm:bulletEnabled val="1"/>
        </dgm:presLayoutVars>
      </dgm:prSet>
      <dgm:spPr/>
    </dgm:pt>
    <dgm:pt modelId="{60515645-A0BC-457C-AA31-24FABB1F0DB9}" type="pres">
      <dgm:prSet presAssocID="{448FFEE5-2E04-4739-9FD8-B9C353D62E3C}" presName="spacer" presStyleCnt="0"/>
      <dgm:spPr/>
    </dgm:pt>
    <dgm:pt modelId="{F1F32C8E-A7D6-417D-8C2E-C3BA948B436B}" type="pres">
      <dgm:prSet presAssocID="{4AB4F73C-0501-4633-8A7A-DA02CF7CB351}" presName="parentText" presStyleLbl="node1" presStyleIdx="1" presStyleCnt="2">
        <dgm:presLayoutVars>
          <dgm:chMax val="0"/>
          <dgm:bulletEnabled val="1"/>
        </dgm:presLayoutVars>
      </dgm:prSet>
      <dgm:spPr/>
    </dgm:pt>
  </dgm:ptLst>
  <dgm:cxnLst>
    <dgm:cxn modelId="{E6F7C30E-6A44-42D1-BE3B-54082AF288D2}" type="presOf" srcId="{4AB4F73C-0501-4633-8A7A-DA02CF7CB351}" destId="{F1F32C8E-A7D6-417D-8C2E-C3BA948B436B}" srcOrd="0" destOrd="0" presId="urn:microsoft.com/office/officeart/2005/8/layout/vList2"/>
    <dgm:cxn modelId="{C6892618-3083-400A-BBA2-CBB3717466E8}" type="presOf" srcId="{6242C388-5420-41B8-B343-BEF6FB16E620}" destId="{2F6F8404-EC5A-4021-9713-1EE9C8F787B1}" srcOrd="0" destOrd="0" presId="urn:microsoft.com/office/officeart/2005/8/layout/vList2"/>
    <dgm:cxn modelId="{61F12746-FE2F-4CDB-A9D2-018A70804CB9}" srcId="{6242C388-5420-41B8-B343-BEF6FB16E620}" destId="{4AB4F73C-0501-4633-8A7A-DA02CF7CB351}" srcOrd="1" destOrd="0" parTransId="{784423F1-0006-4550-AB14-C17AB562389C}" sibTransId="{5F60543F-54D5-4A3B-8B14-9E726BF2B83B}"/>
    <dgm:cxn modelId="{34503385-F45B-4769-8F53-AB3CADA264C7}" srcId="{6242C388-5420-41B8-B343-BEF6FB16E620}" destId="{87C2CE69-B98A-47F6-91E7-89DB1214EA75}" srcOrd="0" destOrd="0" parTransId="{D555CE55-4AF9-475F-943C-9A031F3CEE5A}" sibTransId="{448FFEE5-2E04-4739-9FD8-B9C353D62E3C}"/>
    <dgm:cxn modelId="{5CEC32A2-12B8-4E1D-AE02-745185B7F8DE}" type="presOf" srcId="{87C2CE69-B98A-47F6-91E7-89DB1214EA75}" destId="{DA7833D2-E640-4A98-9709-53D01CD5281F}" srcOrd="0" destOrd="0" presId="urn:microsoft.com/office/officeart/2005/8/layout/vList2"/>
    <dgm:cxn modelId="{02A7C0B2-C777-42C0-A270-294510348194}" type="presParOf" srcId="{2F6F8404-EC5A-4021-9713-1EE9C8F787B1}" destId="{DA7833D2-E640-4A98-9709-53D01CD5281F}" srcOrd="0" destOrd="0" presId="urn:microsoft.com/office/officeart/2005/8/layout/vList2"/>
    <dgm:cxn modelId="{56537D92-054C-4E4A-93EB-2C63D6FB2A97}" type="presParOf" srcId="{2F6F8404-EC5A-4021-9713-1EE9C8F787B1}" destId="{60515645-A0BC-457C-AA31-24FABB1F0DB9}" srcOrd="1" destOrd="0" presId="urn:microsoft.com/office/officeart/2005/8/layout/vList2"/>
    <dgm:cxn modelId="{CDB2D1C3-0603-48F6-A0EC-0CCDBE9F7CB6}" type="presParOf" srcId="{2F6F8404-EC5A-4021-9713-1EE9C8F787B1}" destId="{F1F32C8E-A7D6-417D-8C2E-C3BA948B436B}"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3714D-9700-4978-9069-9BA0AC015A1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50DAC27-10D5-493C-A2D3-725E39CF82F4}">
      <dgm:prSet/>
      <dgm:spPr/>
      <dgm:t>
        <a:bodyPr/>
        <a:lstStyle/>
        <a:p>
          <a:r>
            <a:rPr lang="en-CA" b="0" i="0"/>
            <a:t>Log into </a:t>
          </a:r>
          <a:r>
            <a:rPr lang="en-CA" b="0" i="0">
              <a:hlinkClick xmlns:r="http://schemas.openxmlformats.org/officeDocument/2006/relationships" r:id="rId1"/>
            </a:rPr>
            <a:t>myStudent Centre</a:t>
          </a:r>
          <a:r>
            <a:rPr lang="en-CA" b="0" i="0"/>
            <a:t> with your username and password</a:t>
          </a:r>
          <a:endParaRPr lang="en-US"/>
        </a:p>
      </dgm:t>
    </dgm:pt>
    <dgm:pt modelId="{B71FDF3A-F7C4-4309-BC66-AAB321888FB4}" type="parTrans" cxnId="{1882235F-A259-4BF9-8A9A-9B79BE2DD984}">
      <dgm:prSet/>
      <dgm:spPr/>
      <dgm:t>
        <a:bodyPr/>
        <a:lstStyle/>
        <a:p>
          <a:endParaRPr lang="en-US"/>
        </a:p>
      </dgm:t>
    </dgm:pt>
    <dgm:pt modelId="{A1941618-0641-4385-861E-5113C608DBA9}" type="sibTrans" cxnId="{1882235F-A259-4BF9-8A9A-9B79BE2DD984}">
      <dgm:prSet/>
      <dgm:spPr/>
      <dgm:t>
        <a:bodyPr/>
        <a:lstStyle/>
        <a:p>
          <a:endParaRPr lang="en-US"/>
        </a:p>
      </dgm:t>
    </dgm:pt>
    <dgm:pt modelId="{E9CA5780-A3B2-47F3-B528-121F7C71CE07}">
      <dgm:prSet/>
      <dgm:spPr/>
      <dgm:t>
        <a:bodyPr/>
        <a:lstStyle/>
        <a:p>
          <a:r>
            <a:rPr lang="en-CA" b="0" i="0"/>
            <a:t>Click on the </a:t>
          </a:r>
          <a:r>
            <a:rPr lang="en-CA" b="1" i="0"/>
            <a:t>Enroll</a:t>
          </a:r>
          <a:r>
            <a:rPr lang="en-CA" b="0" i="0"/>
            <a:t> link (under </a:t>
          </a:r>
          <a:r>
            <a:rPr lang="en-CA" b="1" i="0"/>
            <a:t>Academics</a:t>
          </a:r>
          <a:r>
            <a:rPr lang="en-CA" b="0" i="0"/>
            <a:t>)</a:t>
          </a:r>
          <a:endParaRPr lang="en-US"/>
        </a:p>
      </dgm:t>
    </dgm:pt>
    <dgm:pt modelId="{C89F4C89-9F75-4B07-8CC8-BAAE0ED778DE}" type="parTrans" cxnId="{EBFAE258-AEF0-4ADE-A871-336CE0C5596D}">
      <dgm:prSet/>
      <dgm:spPr/>
      <dgm:t>
        <a:bodyPr/>
        <a:lstStyle/>
        <a:p>
          <a:endParaRPr lang="en-US"/>
        </a:p>
      </dgm:t>
    </dgm:pt>
    <dgm:pt modelId="{0AAC7589-7777-411E-935F-68A5E8F755BF}" type="sibTrans" cxnId="{EBFAE258-AEF0-4ADE-A871-336CE0C5596D}">
      <dgm:prSet/>
      <dgm:spPr/>
      <dgm:t>
        <a:bodyPr/>
        <a:lstStyle/>
        <a:p>
          <a:endParaRPr lang="en-US"/>
        </a:p>
      </dgm:t>
    </dgm:pt>
    <dgm:pt modelId="{E2107BC7-A423-4988-8823-3C2A53A1D633}">
      <dgm:prSet/>
      <dgm:spPr/>
      <dgm:t>
        <a:bodyPr/>
        <a:lstStyle/>
        <a:p>
          <a:r>
            <a:rPr lang="en-CA" b="0" i="0"/>
            <a:t>Click on </a:t>
          </a:r>
          <a:r>
            <a:rPr lang="en-CA" b="1" i="0"/>
            <a:t>Weekly Calendar View</a:t>
          </a:r>
          <a:r>
            <a:rPr lang="en-CA" b="0" i="0"/>
            <a:t> – your schedule is date sensitive (e.g. fill in 'Show Week of' as '11/09/2023’)</a:t>
          </a:r>
          <a:endParaRPr lang="en-US"/>
        </a:p>
      </dgm:t>
    </dgm:pt>
    <dgm:pt modelId="{A211A7EA-C0E2-4F4E-8D18-AC8976631FA4}" type="parTrans" cxnId="{838B2C7E-CFFC-4A46-88FE-17618944066F}">
      <dgm:prSet/>
      <dgm:spPr/>
      <dgm:t>
        <a:bodyPr/>
        <a:lstStyle/>
        <a:p>
          <a:endParaRPr lang="en-US"/>
        </a:p>
      </dgm:t>
    </dgm:pt>
    <dgm:pt modelId="{A8F3F2DD-635A-42D3-AF6F-CCE568425782}" type="sibTrans" cxnId="{838B2C7E-CFFC-4A46-88FE-17618944066F}">
      <dgm:prSet/>
      <dgm:spPr/>
      <dgm:t>
        <a:bodyPr/>
        <a:lstStyle/>
        <a:p>
          <a:endParaRPr lang="en-US"/>
        </a:p>
      </dgm:t>
    </dgm:pt>
    <dgm:pt modelId="{EDB653FA-3515-4FE4-90AB-A59F37BA231A}">
      <dgm:prSet/>
      <dgm:spPr/>
      <dgm:t>
        <a:bodyPr/>
        <a:lstStyle/>
        <a:p>
          <a:r>
            <a:rPr lang="en-CA" b="0" i="0"/>
            <a:t>You can only view your schedule provided you have </a:t>
          </a:r>
          <a:r>
            <a:rPr lang="en-CA" b="0" i="0">
              <a:hlinkClick xmlns:r="http://schemas.openxmlformats.org/officeDocument/2006/relationships" r:id="rId2"/>
            </a:rPr>
            <a:t>paid your fees</a:t>
          </a:r>
          <a:r>
            <a:rPr lang="en-CA" b="0" i="0"/>
            <a:t>. International students must pay their fees and submit their study permits in order to view their schedule.</a:t>
          </a:r>
          <a:endParaRPr lang="en-US"/>
        </a:p>
      </dgm:t>
    </dgm:pt>
    <dgm:pt modelId="{C4EF0F51-6F88-46CB-9CAF-359E18406EA4}" type="parTrans" cxnId="{0B1B340C-2507-4F3F-9E33-D3B16478A5B2}">
      <dgm:prSet/>
      <dgm:spPr/>
      <dgm:t>
        <a:bodyPr/>
        <a:lstStyle/>
        <a:p>
          <a:endParaRPr lang="en-US"/>
        </a:p>
      </dgm:t>
    </dgm:pt>
    <dgm:pt modelId="{E6814A8F-406E-4A1B-9D4D-1BBAA38B1243}" type="sibTrans" cxnId="{0B1B340C-2507-4F3F-9E33-D3B16478A5B2}">
      <dgm:prSet/>
      <dgm:spPr/>
      <dgm:t>
        <a:bodyPr/>
        <a:lstStyle/>
        <a:p>
          <a:endParaRPr lang="en-US"/>
        </a:p>
      </dgm:t>
    </dgm:pt>
    <dgm:pt modelId="{D8417545-3647-4703-A61F-A0D504E5B491}" type="pres">
      <dgm:prSet presAssocID="{3AE3714D-9700-4978-9069-9BA0AC015A1D}" presName="vert0" presStyleCnt="0">
        <dgm:presLayoutVars>
          <dgm:dir/>
          <dgm:animOne val="branch"/>
          <dgm:animLvl val="lvl"/>
        </dgm:presLayoutVars>
      </dgm:prSet>
      <dgm:spPr/>
    </dgm:pt>
    <dgm:pt modelId="{C6062CEE-1119-4803-B73D-E120910B0A37}" type="pres">
      <dgm:prSet presAssocID="{650DAC27-10D5-493C-A2D3-725E39CF82F4}" presName="thickLine" presStyleLbl="alignNode1" presStyleIdx="0" presStyleCnt="4"/>
      <dgm:spPr/>
    </dgm:pt>
    <dgm:pt modelId="{46A9877B-DE37-4573-991A-F4F00AE506D8}" type="pres">
      <dgm:prSet presAssocID="{650DAC27-10D5-493C-A2D3-725E39CF82F4}" presName="horz1" presStyleCnt="0"/>
      <dgm:spPr/>
    </dgm:pt>
    <dgm:pt modelId="{7F01A166-7062-466D-9207-03EA7E298FA3}" type="pres">
      <dgm:prSet presAssocID="{650DAC27-10D5-493C-A2D3-725E39CF82F4}" presName="tx1" presStyleLbl="revTx" presStyleIdx="0" presStyleCnt="4"/>
      <dgm:spPr/>
    </dgm:pt>
    <dgm:pt modelId="{9A47B491-D9AA-4541-B3EF-422BEA3FF38B}" type="pres">
      <dgm:prSet presAssocID="{650DAC27-10D5-493C-A2D3-725E39CF82F4}" presName="vert1" presStyleCnt="0"/>
      <dgm:spPr/>
    </dgm:pt>
    <dgm:pt modelId="{D4872167-9EA8-4676-A29F-B69B0B659D71}" type="pres">
      <dgm:prSet presAssocID="{E9CA5780-A3B2-47F3-B528-121F7C71CE07}" presName="thickLine" presStyleLbl="alignNode1" presStyleIdx="1" presStyleCnt="4"/>
      <dgm:spPr/>
    </dgm:pt>
    <dgm:pt modelId="{D9250BE8-C3B6-48EE-8FA5-EBC5AF0C0830}" type="pres">
      <dgm:prSet presAssocID="{E9CA5780-A3B2-47F3-B528-121F7C71CE07}" presName="horz1" presStyleCnt="0"/>
      <dgm:spPr/>
    </dgm:pt>
    <dgm:pt modelId="{5BE5998B-0F3E-4D2C-B916-C11691AC87DA}" type="pres">
      <dgm:prSet presAssocID="{E9CA5780-A3B2-47F3-B528-121F7C71CE07}" presName="tx1" presStyleLbl="revTx" presStyleIdx="1" presStyleCnt="4"/>
      <dgm:spPr/>
    </dgm:pt>
    <dgm:pt modelId="{E49DBF12-7D61-4E80-8B18-408A7BB46D25}" type="pres">
      <dgm:prSet presAssocID="{E9CA5780-A3B2-47F3-B528-121F7C71CE07}" presName="vert1" presStyleCnt="0"/>
      <dgm:spPr/>
    </dgm:pt>
    <dgm:pt modelId="{DD94E7BC-A175-4C48-801A-ED26BB763537}" type="pres">
      <dgm:prSet presAssocID="{E2107BC7-A423-4988-8823-3C2A53A1D633}" presName="thickLine" presStyleLbl="alignNode1" presStyleIdx="2" presStyleCnt="4"/>
      <dgm:spPr/>
    </dgm:pt>
    <dgm:pt modelId="{32318CF2-9CBB-4A62-953D-B89450A4416C}" type="pres">
      <dgm:prSet presAssocID="{E2107BC7-A423-4988-8823-3C2A53A1D633}" presName="horz1" presStyleCnt="0"/>
      <dgm:spPr/>
    </dgm:pt>
    <dgm:pt modelId="{C72F5322-62AF-47AA-B505-A8F833ABADFA}" type="pres">
      <dgm:prSet presAssocID="{E2107BC7-A423-4988-8823-3C2A53A1D633}" presName="tx1" presStyleLbl="revTx" presStyleIdx="2" presStyleCnt="4"/>
      <dgm:spPr/>
    </dgm:pt>
    <dgm:pt modelId="{A286249B-E0C9-4B9A-A6AE-152C7A3EAFFB}" type="pres">
      <dgm:prSet presAssocID="{E2107BC7-A423-4988-8823-3C2A53A1D633}" presName="vert1" presStyleCnt="0"/>
      <dgm:spPr/>
    </dgm:pt>
    <dgm:pt modelId="{4C8770D1-13EF-4728-812F-BA2A918AB14E}" type="pres">
      <dgm:prSet presAssocID="{EDB653FA-3515-4FE4-90AB-A59F37BA231A}" presName="thickLine" presStyleLbl="alignNode1" presStyleIdx="3" presStyleCnt="4"/>
      <dgm:spPr/>
    </dgm:pt>
    <dgm:pt modelId="{142A245E-74AB-4E8F-AC5B-79B47D335850}" type="pres">
      <dgm:prSet presAssocID="{EDB653FA-3515-4FE4-90AB-A59F37BA231A}" presName="horz1" presStyleCnt="0"/>
      <dgm:spPr/>
    </dgm:pt>
    <dgm:pt modelId="{410C6B4F-9BD1-4DEC-A2A6-E186C237BBA6}" type="pres">
      <dgm:prSet presAssocID="{EDB653FA-3515-4FE4-90AB-A59F37BA231A}" presName="tx1" presStyleLbl="revTx" presStyleIdx="3" presStyleCnt="4"/>
      <dgm:spPr/>
    </dgm:pt>
    <dgm:pt modelId="{D70AECBE-6B2D-413B-908E-5B3DBB6E7EA0}" type="pres">
      <dgm:prSet presAssocID="{EDB653FA-3515-4FE4-90AB-A59F37BA231A}" presName="vert1" presStyleCnt="0"/>
      <dgm:spPr/>
    </dgm:pt>
  </dgm:ptLst>
  <dgm:cxnLst>
    <dgm:cxn modelId="{0B1B340C-2507-4F3F-9E33-D3B16478A5B2}" srcId="{3AE3714D-9700-4978-9069-9BA0AC015A1D}" destId="{EDB653FA-3515-4FE4-90AB-A59F37BA231A}" srcOrd="3" destOrd="0" parTransId="{C4EF0F51-6F88-46CB-9CAF-359E18406EA4}" sibTransId="{E6814A8F-406E-4A1B-9D4D-1BBAA38B1243}"/>
    <dgm:cxn modelId="{4D43EC17-2A89-4A93-9A5F-7689A641C4B8}" type="presOf" srcId="{E2107BC7-A423-4988-8823-3C2A53A1D633}" destId="{C72F5322-62AF-47AA-B505-A8F833ABADFA}" srcOrd="0" destOrd="0" presId="urn:microsoft.com/office/officeart/2008/layout/LinedList"/>
    <dgm:cxn modelId="{7E68913A-BA09-469A-9F15-D43AED9A7BE4}" type="presOf" srcId="{650DAC27-10D5-493C-A2D3-725E39CF82F4}" destId="{7F01A166-7062-466D-9207-03EA7E298FA3}" srcOrd="0" destOrd="0" presId="urn:microsoft.com/office/officeart/2008/layout/LinedList"/>
    <dgm:cxn modelId="{1882235F-A259-4BF9-8A9A-9B79BE2DD984}" srcId="{3AE3714D-9700-4978-9069-9BA0AC015A1D}" destId="{650DAC27-10D5-493C-A2D3-725E39CF82F4}" srcOrd="0" destOrd="0" parTransId="{B71FDF3A-F7C4-4309-BC66-AAB321888FB4}" sibTransId="{A1941618-0641-4385-861E-5113C608DBA9}"/>
    <dgm:cxn modelId="{8D790F64-0350-41BF-8239-2E9694A3F9B7}" type="presOf" srcId="{EDB653FA-3515-4FE4-90AB-A59F37BA231A}" destId="{410C6B4F-9BD1-4DEC-A2A6-E186C237BBA6}" srcOrd="0" destOrd="0" presId="urn:microsoft.com/office/officeart/2008/layout/LinedList"/>
    <dgm:cxn modelId="{EBFAE258-AEF0-4ADE-A871-336CE0C5596D}" srcId="{3AE3714D-9700-4978-9069-9BA0AC015A1D}" destId="{E9CA5780-A3B2-47F3-B528-121F7C71CE07}" srcOrd="1" destOrd="0" parTransId="{C89F4C89-9F75-4B07-8CC8-BAAE0ED778DE}" sibTransId="{0AAC7589-7777-411E-935F-68A5E8F755BF}"/>
    <dgm:cxn modelId="{695FD559-B375-433D-AFF7-ECBCC99AF4B9}" type="presOf" srcId="{3AE3714D-9700-4978-9069-9BA0AC015A1D}" destId="{D8417545-3647-4703-A61F-A0D504E5B491}" srcOrd="0" destOrd="0" presId="urn:microsoft.com/office/officeart/2008/layout/LinedList"/>
    <dgm:cxn modelId="{838B2C7E-CFFC-4A46-88FE-17618944066F}" srcId="{3AE3714D-9700-4978-9069-9BA0AC015A1D}" destId="{E2107BC7-A423-4988-8823-3C2A53A1D633}" srcOrd="2" destOrd="0" parTransId="{A211A7EA-C0E2-4F4E-8D18-AC8976631FA4}" sibTransId="{A8F3F2DD-635A-42D3-AF6F-CCE568425782}"/>
    <dgm:cxn modelId="{95CADB8D-964C-4C24-B20E-012502A8DEF6}" type="presOf" srcId="{E9CA5780-A3B2-47F3-B528-121F7C71CE07}" destId="{5BE5998B-0F3E-4D2C-B916-C11691AC87DA}" srcOrd="0" destOrd="0" presId="urn:microsoft.com/office/officeart/2008/layout/LinedList"/>
    <dgm:cxn modelId="{4B594F0B-A04D-4E91-B56F-FEAA796F6F6D}" type="presParOf" srcId="{D8417545-3647-4703-A61F-A0D504E5B491}" destId="{C6062CEE-1119-4803-B73D-E120910B0A37}" srcOrd="0" destOrd="0" presId="urn:microsoft.com/office/officeart/2008/layout/LinedList"/>
    <dgm:cxn modelId="{2D69FB12-0BB4-4286-8D50-F27B9CB68516}" type="presParOf" srcId="{D8417545-3647-4703-A61F-A0D504E5B491}" destId="{46A9877B-DE37-4573-991A-F4F00AE506D8}" srcOrd="1" destOrd="0" presId="urn:microsoft.com/office/officeart/2008/layout/LinedList"/>
    <dgm:cxn modelId="{F6285620-5AB6-4C72-B549-BD2A980BCC62}" type="presParOf" srcId="{46A9877B-DE37-4573-991A-F4F00AE506D8}" destId="{7F01A166-7062-466D-9207-03EA7E298FA3}" srcOrd="0" destOrd="0" presId="urn:microsoft.com/office/officeart/2008/layout/LinedList"/>
    <dgm:cxn modelId="{16C9C096-E77E-43D3-A0ED-1980A0206A47}" type="presParOf" srcId="{46A9877B-DE37-4573-991A-F4F00AE506D8}" destId="{9A47B491-D9AA-4541-B3EF-422BEA3FF38B}" srcOrd="1" destOrd="0" presId="urn:microsoft.com/office/officeart/2008/layout/LinedList"/>
    <dgm:cxn modelId="{2DACDB74-4967-4130-A8D1-C3546911AE61}" type="presParOf" srcId="{D8417545-3647-4703-A61F-A0D504E5B491}" destId="{D4872167-9EA8-4676-A29F-B69B0B659D71}" srcOrd="2" destOrd="0" presId="urn:microsoft.com/office/officeart/2008/layout/LinedList"/>
    <dgm:cxn modelId="{35C95FA7-D185-4386-84D3-7555D5019625}" type="presParOf" srcId="{D8417545-3647-4703-A61F-A0D504E5B491}" destId="{D9250BE8-C3B6-48EE-8FA5-EBC5AF0C0830}" srcOrd="3" destOrd="0" presId="urn:microsoft.com/office/officeart/2008/layout/LinedList"/>
    <dgm:cxn modelId="{827E6840-6546-496E-A5A7-9D986BABA773}" type="presParOf" srcId="{D9250BE8-C3B6-48EE-8FA5-EBC5AF0C0830}" destId="{5BE5998B-0F3E-4D2C-B916-C11691AC87DA}" srcOrd="0" destOrd="0" presId="urn:microsoft.com/office/officeart/2008/layout/LinedList"/>
    <dgm:cxn modelId="{0DBACE9E-AF33-4F13-AF87-EE0BE90FA21E}" type="presParOf" srcId="{D9250BE8-C3B6-48EE-8FA5-EBC5AF0C0830}" destId="{E49DBF12-7D61-4E80-8B18-408A7BB46D25}" srcOrd="1" destOrd="0" presId="urn:microsoft.com/office/officeart/2008/layout/LinedList"/>
    <dgm:cxn modelId="{99642389-C576-454B-8EFC-0986C3EAC7D6}" type="presParOf" srcId="{D8417545-3647-4703-A61F-A0D504E5B491}" destId="{DD94E7BC-A175-4C48-801A-ED26BB763537}" srcOrd="4" destOrd="0" presId="urn:microsoft.com/office/officeart/2008/layout/LinedList"/>
    <dgm:cxn modelId="{850B540E-2430-42F1-B24C-4150BBB1F5EC}" type="presParOf" srcId="{D8417545-3647-4703-A61F-A0D504E5B491}" destId="{32318CF2-9CBB-4A62-953D-B89450A4416C}" srcOrd="5" destOrd="0" presId="urn:microsoft.com/office/officeart/2008/layout/LinedList"/>
    <dgm:cxn modelId="{68AB3076-AF9B-4857-B598-0DB703C4170A}" type="presParOf" srcId="{32318CF2-9CBB-4A62-953D-B89450A4416C}" destId="{C72F5322-62AF-47AA-B505-A8F833ABADFA}" srcOrd="0" destOrd="0" presId="urn:microsoft.com/office/officeart/2008/layout/LinedList"/>
    <dgm:cxn modelId="{FAF9CB09-915F-4146-A7FD-C25B30D81F2E}" type="presParOf" srcId="{32318CF2-9CBB-4A62-953D-B89450A4416C}" destId="{A286249B-E0C9-4B9A-A6AE-152C7A3EAFFB}" srcOrd="1" destOrd="0" presId="urn:microsoft.com/office/officeart/2008/layout/LinedList"/>
    <dgm:cxn modelId="{A2B286F4-5C56-49FF-B684-C91BBB2E3984}" type="presParOf" srcId="{D8417545-3647-4703-A61F-A0D504E5B491}" destId="{4C8770D1-13EF-4728-812F-BA2A918AB14E}" srcOrd="6" destOrd="0" presId="urn:microsoft.com/office/officeart/2008/layout/LinedList"/>
    <dgm:cxn modelId="{1FB8A8EE-611B-4A68-8236-98BFE5E01C3B}" type="presParOf" srcId="{D8417545-3647-4703-A61F-A0D504E5B491}" destId="{142A245E-74AB-4E8F-AC5B-79B47D335850}" srcOrd="7" destOrd="0" presId="urn:microsoft.com/office/officeart/2008/layout/LinedList"/>
    <dgm:cxn modelId="{CBC644B0-574B-49A6-A115-2A93FC007755}" type="presParOf" srcId="{142A245E-74AB-4E8F-AC5B-79B47D335850}" destId="{410C6B4F-9BD1-4DEC-A2A6-E186C237BBA6}" srcOrd="0" destOrd="0" presId="urn:microsoft.com/office/officeart/2008/layout/LinedList"/>
    <dgm:cxn modelId="{EBA90002-C239-4830-9D3A-B01D9B2AA31E}" type="presParOf" srcId="{142A245E-74AB-4E8F-AC5B-79B47D335850}" destId="{D70AECBE-6B2D-413B-908E-5B3DBB6E7EA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47CFB5-DFBC-4D7B-A199-E05A1A64023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EF5DC5C-26B7-4F27-AAB6-0786FCAD1541}">
      <dgm:prSet/>
      <dgm:spPr/>
      <dgm:t>
        <a:bodyPr/>
        <a:lstStyle/>
        <a:p>
          <a:r>
            <a:rPr lang="en-CA" b="0" i="0"/>
            <a:t>Log in to </a:t>
          </a:r>
          <a:r>
            <a:rPr lang="en-CA" b="0" i="0">
              <a:hlinkClick xmlns:r="http://schemas.openxmlformats.org/officeDocument/2006/relationships" r:id="rId1"/>
            </a:rPr>
            <a:t>myStudent Centre</a:t>
          </a:r>
          <a:r>
            <a:rPr lang="en-CA" b="0" i="0"/>
            <a:t>.</a:t>
          </a:r>
          <a:endParaRPr lang="en-US"/>
        </a:p>
      </dgm:t>
    </dgm:pt>
    <dgm:pt modelId="{72348315-4D84-4F0F-9DC3-67B72D40F015}" type="parTrans" cxnId="{F0AAF984-984F-4A00-9DB3-FBEBA3AA6E14}">
      <dgm:prSet/>
      <dgm:spPr/>
      <dgm:t>
        <a:bodyPr/>
        <a:lstStyle/>
        <a:p>
          <a:endParaRPr lang="en-US"/>
        </a:p>
      </dgm:t>
    </dgm:pt>
    <dgm:pt modelId="{89CB3D94-5A79-4EA3-8771-918E9318645A}" type="sibTrans" cxnId="{F0AAF984-984F-4A00-9DB3-FBEBA3AA6E14}">
      <dgm:prSet/>
      <dgm:spPr/>
      <dgm:t>
        <a:bodyPr/>
        <a:lstStyle/>
        <a:p>
          <a:endParaRPr lang="en-US"/>
        </a:p>
      </dgm:t>
    </dgm:pt>
    <dgm:pt modelId="{CC5A3FFE-C5B7-46BF-BED3-D9063D246AC1}">
      <dgm:prSet/>
      <dgm:spPr/>
      <dgm:t>
        <a:bodyPr/>
        <a:lstStyle/>
        <a:p>
          <a:r>
            <a:rPr lang="en-CA" b="0" i="0"/>
            <a:t>2.Under the </a:t>
          </a:r>
          <a:r>
            <a:rPr lang="en-CA" b="1" i="0"/>
            <a:t>Academics</a:t>
          </a:r>
          <a:r>
            <a:rPr lang="en-CA" b="0" i="0"/>
            <a:t> section, open the dropdown menu and select </a:t>
          </a:r>
          <a:r>
            <a:rPr lang="en-CA" b="1" i="0"/>
            <a:t>Academic Requirements</a:t>
          </a:r>
          <a:r>
            <a:rPr lang="en-CA" b="0" i="0"/>
            <a:t>, then click </a:t>
          </a:r>
          <a:r>
            <a:rPr lang="en-CA" b="1" i="0"/>
            <a:t>(≫)</a:t>
          </a:r>
          <a:r>
            <a:rPr lang="en-CA" b="0" i="0"/>
            <a:t>.</a:t>
          </a:r>
          <a:endParaRPr lang="en-US"/>
        </a:p>
      </dgm:t>
    </dgm:pt>
    <dgm:pt modelId="{80144325-CD31-4A7B-8EA9-9B7AEFB1740D}" type="parTrans" cxnId="{6C6ADCCD-61D6-489D-8F5E-55F154C659A2}">
      <dgm:prSet/>
      <dgm:spPr/>
      <dgm:t>
        <a:bodyPr/>
        <a:lstStyle/>
        <a:p>
          <a:endParaRPr lang="en-US"/>
        </a:p>
      </dgm:t>
    </dgm:pt>
    <dgm:pt modelId="{23C4DB55-D45E-4E54-B23D-1E8E91AE4915}" type="sibTrans" cxnId="{6C6ADCCD-61D6-489D-8F5E-55F154C659A2}">
      <dgm:prSet/>
      <dgm:spPr/>
      <dgm:t>
        <a:bodyPr/>
        <a:lstStyle/>
        <a:p>
          <a:endParaRPr lang="en-US"/>
        </a:p>
      </dgm:t>
    </dgm:pt>
    <dgm:pt modelId="{5DA906DD-66DD-45DE-98A1-6FBAD3F39C3F}" type="pres">
      <dgm:prSet presAssocID="{2C47CFB5-DFBC-4D7B-A199-E05A1A640230}" presName="hierChild1" presStyleCnt="0">
        <dgm:presLayoutVars>
          <dgm:chPref val="1"/>
          <dgm:dir/>
          <dgm:animOne val="branch"/>
          <dgm:animLvl val="lvl"/>
          <dgm:resizeHandles/>
        </dgm:presLayoutVars>
      </dgm:prSet>
      <dgm:spPr/>
    </dgm:pt>
    <dgm:pt modelId="{F9E3E281-4592-45AA-AE9F-859625BA3EAF}" type="pres">
      <dgm:prSet presAssocID="{CEF5DC5C-26B7-4F27-AAB6-0786FCAD1541}" presName="hierRoot1" presStyleCnt="0"/>
      <dgm:spPr/>
    </dgm:pt>
    <dgm:pt modelId="{AFC99E6C-9604-46C9-BCF4-83876736119A}" type="pres">
      <dgm:prSet presAssocID="{CEF5DC5C-26B7-4F27-AAB6-0786FCAD1541}" presName="composite" presStyleCnt="0"/>
      <dgm:spPr/>
    </dgm:pt>
    <dgm:pt modelId="{16018AF3-23D0-47F3-BB46-380D5732D210}" type="pres">
      <dgm:prSet presAssocID="{CEF5DC5C-26B7-4F27-AAB6-0786FCAD1541}" presName="background" presStyleLbl="node0" presStyleIdx="0" presStyleCnt="2"/>
      <dgm:spPr/>
    </dgm:pt>
    <dgm:pt modelId="{E8A51CE9-2E5A-4F1A-8747-B12C5A0A42E7}" type="pres">
      <dgm:prSet presAssocID="{CEF5DC5C-26B7-4F27-AAB6-0786FCAD1541}" presName="text" presStyleLbl="fgAcc0" presStyleIdx="0" presStyleCnt="2">
        <dgm:presLayoutVars>
          <dgm:chPref val="3"/>
        </dgm:presLayoutVars>
      </dgm:prSet>
      <dgm:spPr/>
    </dgm:pt>
    <dgm:pt modelId="{E2D8AE86-DDDE-44A6-BA23-170071F6C209}" type="pres">
      <dgm:prSet presAssocID="{CEF5DC5C-26B7-4F27-AAB6-0786FCAD1541}" presName="hierChild2" presStyleCnt="0"/>
      <dgm:spPr/>
    </dgm:pt>
    <dgm:pt modelId="{C70B16FE-1049-410C-BF23-430E69C950F5}" type="pres">
      <dgm:prSet presAssocID="{CC5A3FFE-C5B7-46BF-BED3-D9063D246AC1}" presName="hierRoot1" presStyleCnt="0"/>
      <dgm:spPr/>
    </dgm:pt>
    <dgm:pt modelId="{AF653458-F32C-4868-B997-3FE19E142A8E}" type="pres">
      <dgm:prSet presAssocID="{CC5A3FFE-C5B7-46BF-BED3-D9063D246AC1}" presName="composite" presStyleCnt="0"/>
      <dgm:spPr/>
    </dgm:pt>
    <dgm:pt modelId="{94E9CBF8-D76E-46E7-8C19-D05F35882009}" type="pres">
      <dgm:prSet presAssocID="{CC5A3FFE-C5B7-46BF-BED3-D9063D246AC1}" presName="background" presStyleLbl="node0" presStyleIdx="1" presStyleCnt="2"/>
      <dgm:spPr/>
    </dgm:pt>
    <dgm:pt modelId="{1F73307A-892D-4296-9329-698B1E69A6B6}" type="pres">
      <dgm:prSet presAssocID="{CC5A3FFE-C5B7-46BF-BED3-D9063D246AC1}" presName="text" presStyleLbl="fgAcc0" presStyleIdx="1" presStyleCnt="2">
        <dgm:presLayoutVars>
          <dgm:chPref val="3"/>
        </dgm:presLayoutVars>
      </dgm:prSet>
      <dgm:spPr/>
    </dgm:pt>
    <dgm:pt modelId="{9550C56D-2A0E-46C7-939C-6AE398AB22C9}" type="pres">
      <dgm:prSet presAssocID="{CC5A3FFE-C5B7-46BF-BED3-D9063D246AC1}" presName="hierChild2" presStyleCnt="0"/>
      <dgm:spPr/>
    </dgm:pt>
  </dgm:ptLst>
  <dgm:cxnLst>
    <dgm:cxn modelId="{B211C009-F86D-429F-A331-ED46B02D7483}" type="presOf" srcId="{2C47CFB5-DFBC-4D7B-A199-E05A1A640230}" destId="{5DA906DD-66DD-45DE-98A1-6FBAD3F39C3F}" srcOrd="0" destOrd="0" presId="urn:microsoft.com/office/officeart/2005/8/layout/hierarchy1"/>
    <dgm:cxn modelId="{F0AAF984-984F-4A00-9DB3-FBEBA3AA6E14}" srcId="{2C47CFB5-DFBC-4D7B-A199-E05A1A640230}" destId="{CEF5DC5C-26B7-4F27-AAB6-0786FCAD1541}" srcOrd="0" destOrd="0" parTransId="{72348315-4D84-4F0F-9DC3-67B72D40F015}" sibTransId="{89CB3D94-5A79-4EA3-8771-918E9318645A}"/>
    <dgm:cxn modelId="{5D008BBA-47A9-4142-AF42-2715180A471D}" type="presOf" srcId="{CEF5DC5C-26B7-4F27-AAB6-0786FCAD1541}" destId="{E8A51CE9-2E5A-4F1A-8747-B12C5A0A42E7}" srcOrd="0" destOrd="0" presId="urn:microsoft.com/office/officeart/2005/8/layout/hierarchy1"/>
    <dgm:cxn modelId="{6C6ADCCD-61D6-489D-8F5E-55F154C659A2}" srcId="{2C47CFB5-DFBC-4D7B-A199-E05A1A640230}" destId="{CC5A3FFE-C5B7-46BF-BED3-D9063D246AC1}" srcOrd="1" destOrd="0" parTransId="{80144325-CD31-4A7B-8EA9-9B7AEFB1740D}" sibTransId="{23C4DB55-D45E-4E54-B23D-1E8E91AE4915}"/>
    <dgm:cxn modelId="{01F83ADA-9CD2-4F33-8095-95C11BA21C10}" type="presOf" srcId="{CC5A3FFE-C5B7-46BF-BED3-D9063D246AC1}" destId="{1F73307A-892D-4296-9329-698B1E69A6B6}" srcOrd="0" destOrd="0" presId="urn:microsoft.com/office/officeart/2005/8/layout/hierarchy1"/>
    <dgm:cxn modelId="{59344E5C-AE6C-4FEB-B291-34D3331E6A35}" type="presParOf" srcId="{5DA906DD-66DD-45DE-98A1-6FBAD3F39C3F}" destId="{F9E3E281-4592-45AA-AE9F-859625BA3EAF}" srcOrd="0" destOrd="0" presId="urn:microsoft.com/office/officeart/2005/8/layout/hierarchy1"/>
    <dgm:cxn modelId="{FFF732DF-60F1-4A77-AE03-2D2A052BAAED}" type="presParOf" srcId="{F9E3E281-4592-45AA-AE9F-859625BA3EAF}" destId="{AFC99E6C-9604-46C9-BCF4-83876736119A}" srcOrd="0" destOrd="0" presId="urn:microsoft.com/office/officeart/2005/8/layout/hierarchy1"/>
    <dgm:cxn modelId="{62388034-3A1D-42E8-8AC9-2F7CCEAD5BC5}" type="presParOf" srcId="{AFC99E6C-9604-46C9-BCF4-83876736119A}" destId="{16018AF3-23D0-47F3-BB46-380D5732D210}" srcOrd="0" destOrd="0" presId="urn:microsoft.com/office/officeart/2005/8/layout/hierarchy1"/>
    <dgm:cxn modelId="{2D86F138-3D2C-4880-997A-03F5D868063D}" type="presParOf" srcId="{AFC99E6C-9604-46C9-BCF4-83876736119A}" destId="{E8A51CE9-2E5A-4F1A-8747-B12C5A0A42E7}" srcOrd="1" destOrd="0" presId="urn:microsoft.com/office/officeart/2005/8/layout/hierarchy1"/>
    <dgm:cxn modelId="{B1323DAF-CDBD-43EC-B2E2-48CB55D84889}" type="presParOf" srcId="{F9E3E281-4592-45AA-AE9F-859625BA3EAF}" destId="{E2D8AE86-DDDE-44A6-BA23-170071F6C209}" srcOrd="1" destOrd="0" presId="urn:microsoft.com/office/officeart/2005/8/layout/hierarchy1"/>
    <dgm:cxn modelId="{2F713494-130C-4550-B163-505940542323}" type="presParOf" srcId="{5DA906DD-66DD-45DE-98A1-6FBAD3F39C3F}" destId="{C70B16FE-1049-410C-BF23-430E69C950F5}" srcOrd="1" destOrd="0" presId="urn:microsoft.com/office/officeart/2005/8/layout/hierarchy1"/>
    <dgm:cxn modelId="{C54FDCC5-2CBC-4B23-BF4D-04130FE9B608}" type="presParOf" srcId="{C70B16FE-1049-410C-BF23-430E69C950F5}" destId="{AF653458-F32C-4868-B997-3FE19E142A8E}" srcOrd="0" destOrd="0" presId="urn:microsoft.com/office/officeart/2005/8/layout/hierarchy1"/>
    <dgm:cxn modelId="{1D5D38DE-4666-451A-BA77-A14C95848589}" type="presParOf" srcId="{AF653458-F32C-4868-B997-3FE19E142A8E}" destId="{94E9CBF8-D76E-46E7-8C19-D05F35882009}" srcOrd="0" destOrd="0" presId="urn:microsoft.com/office/officeart/2005/8/layout/hierarchy1"/>
    <dgm:cxn modelId="{84149A32-C36E-45F6-BCCC-2949AA567090}" type="presParOf" srcId="{AF653458-F32C-4868-B997-3FE19E142A8E}" destId="{1F73307A-892D-4296-9329-698B1E69A6B6}" srcOrd="1" destOrd="0" presId="urn:microsoft.com/office/officeart/2005/8/layout/hierarchy1"/>
    <dgm:cxn modelId="{D91E96E9-3F06-40D6-B020-62C2D4CEA98B}" type="presParOf" srcId="{C70B16FE-1049-410C-BF23-430E69C950F5}" destId="{9550C56D-2A0E-46C7-939C-6AE398AB22C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833D2-E640-4A98-9709-53D01CD5281F}">
      <dsp:nvSpPr>
        <dsp:cNvPr id="0" name=""/>
        <dsp:cNvSpPr/>
      </dsp:nvSpPr>
      <dsp:spPr>
        <a:xfrm>
          <a:off x="0" y="292968"/>
          <a:ext cx="6134482" cy="1656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When you log into </a:t>
          </a:r>
          <a:r>
            <a:rPr lang="en-US" sz="2400" kern="1200">
              <a:hlinkClick xmlns:r="http://schemas.openxmlformats.org/officeDocument/2006/relationships" r:id="rId1"/>
            </a:rPr>
            <a:t>myStudent Centre,</a:t>
          </a:r>
          <a:r>
            <a:rPr lang="en-US" sz="2400" kern="1200"/>
            <a:t> you can view the date when your schedule is viewable, as well as the date of your enrolment appointment.</a:t>
          </a:r>
        </a:p>
      </dsp:txBody>
      <dsp:txXfrm>
        <a:off x="80874" y="373842"/>
        <a:ext cx="5972734" cy="1494971"/>
      </dsp:txXfrm>
    </dsp:sp>
    <dsp:sp modelId="{F1F32C8E-A7D6-417D-8C2E-C3BA948B436B}">
      <dsp:nvSpPr>
        <dsp:cNvPr id="0" name=""/>
        <dsp:cNvSpPr/>
      </dsp:nvSpPr>
      <dsp:spPr>
        <a:xfrm>
          <a:off x="0" y="2018808"/>
          <a:ext cx="6134482" cy="1656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Enrolment Appointment: This is the date you can actually enrol in classes.</a:t>
          </a:r>
        </a:p>
      </dsp:txBody>
      <dsp:txXfrm>
        <a:off x="80874" y="2099682"/>
        <a:ext cx="5972734" cy="149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62CEE-1119-4803-B73D-E120910B0A37}">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1A166-7062-466D-9207-03EA7E298FA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Log into </a:t>
          </a:r>
          <a:r>
            <a:rPr lang="en-CA" sz="2200" b="0" i="0" kern="1200">
              <a:hlinkClick xmlns:r="http://schemas.openxmlformats.org/officeDocument/2006/relationships" r:id="rId1"/>
            </a:rPr>
            <a:t>myStudent Centre</a:t>
          </a:r>
          <a:r>
            <a:rPr lang="en-CA" sz="2200" b="0" i="0" kern="1200"/>
            <a:t> with your username and password</a:t>
          </a:r>
          <a:endParaRPr lang="en-US" sz="2200" kern="1200"/>
        </a:p>
      </dsp:txBody>
      <dsp:txXfrm>
        <a:off x="0" y="0"/>
        <a:ext cx="10515600" cy="1087834"/>
      </dsp:txXfrm>
    </dsp:sp>
    <dsp:sp modelId="{D4872167-9EA8-4676-A29F-B69B0B659D71}">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5998B-0F3E-4D2C-B916-C11691AC87DA}">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Click on the </a:t>
          </a:r>
          <a:r>
            <a:rPr lang="en-CA" sz="2200" b="1" i="0" kern="1200"/>
            <a:t>Enroll</a:t>
          </a:r>
          <a:r>
            <a:rPr lang="en-CA" sz="2200" b="0" i="0" kern="1200"/>
            <a:t> link (under </a:t>
          </a:r>
          <a:r>
            <a:rPr lang="en-CA" sz="2200" b="1" i="0" kern="1200"/>
            <a:t>Academics</a:t>
          </a:r>
          <a:r>
            <a:rPr lang="en-CA" sz="2200" b="0" i="0" kern="1200"/>
            <a:t>)</a:t>
          </a:r>
          <a:endParaRPr lang="en-US" sz="2200" kern="1200"/>
        </a:p>
      </dsp:txBody>
      <dsp:txXfrm>
        <a:off x="0" y="1087834"/>
        <a:ext cx="10515600" cy="1087834"/>
      </dsp:txXfrm>
    </dsp:sp>
    <dsp:sp modelId="{DD94E7BC-A175-4C48-801A-ED26BB763537}">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F5322-62AF-47AA-B505-A8F833ABADF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Click on </a:t>
          </a:r>
          <a:r>
            <a:rPr lang="en-CA" sz="2200" b="1" i="0" kern="1200"/>
            <a:t>Weekly Calendar View</a:t>
          </a:r>
          <a:r>
            <a:rPr lang="en-CA" sz="2200" b="0" i="0" kern="1200"/>
            <a:t> – your schedule is date sensitive (e.g. fill in 'Show Week of' as '11/09/2023’)</a:t>
          </a:r>
          <a:endParaRPr lang="en-US" sz="2200" kern="1200"/>
        </a:p>
      </dsp:txBody>
      <dsp:txXfrm>
        <a:off x="0" y="2175669"/>
        <a:ext cx="10515600" cy="1087834"/>
      </dsp:txXfrm>
    </dsp:sp>
    <dsp:sp modelId="{4C8770D1-13EF-4728-812F-BA2A918AB14E}">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C6B4F-9BD1-4DEC-A2A6-E186C237BBA6}">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i="0" kern="1200"/>
            <a:t>You can only view your schedule provided you have </a:t>
          </a:r>
          <a:r>
            <a:rPr lang="en-CA" sz="2200" b="0" i="0" kern="1200">
              <a:hlinkClick xmlns:r="http://schemas.openxmlformats.org/officeDocument/2006/relationships" r:id="rId2"/>
            </a:rPr>
            <a:t>paid your fees</a:t>
          </a:r>
          <a:r>
            <a:rPr lang="en-CA" sz="2200" b="0" i="0" kern="1200"/>
            <a:t>. International students must pay their fees and submit their study permits in order to view their schedule.</a:t>
          </a:r>
          <a:endParaRPr lang="en-US" sz="2200" kern="1200"/>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18AF3-23D0-47F3-BB46-380D5732D210}">
      <dsp:nvSpPr>
        <dsp:cNvPr id="0" name=""/>
        <dsp:cNvSpPr/>
      </dsp:nvSpPr>
      <dsp:spPr>
        <a:xfrm>
          <a:off x="562"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51CE9-2E5A-4F1A-8747-B12C5A0A42E7}">
      <dsp:nvSpPr>
        <dsp:cNvPr id="0" name=""/>
        <dsp:cNvSpPr/>
      </dsp:nvSpPr>
      <dsp:spPr>
        <a:xfrm>
          <a:off x="220037"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a:t>Log in to </a:t>
          </a:r>
          <a:r>
            <a:rPr lang="en-CA" sz="1200" b="0" i="0" kern="1200">
              <a:hlinkClick xmlns:r="http://schemas.openxmlformats.org/officeDocument/2006/relationships" r:id="rId1"/>
            </a:rPr>
            <a:t>myStudent Centre</a:t>
          </a:r>
          <a:r>
            <a:rPr lang="en-CA" sz="1200" b="0" i="0" kern="1200"/>
            <a:t>.</a:t>
          </a:r>
          <a:endParaRPr lang="en-US" sz="1200" kern="1200"/>
        </a:p>
      </dsp:txBody>
      <dsp:txXfrm>
        <a:off x="256774" y="1689506"/>
        <a:ext cx="1901800" cy="1180825"/>
      </dsp:txXfrm>
    </dsp:sp>
    <dsp:sp modelId="{94E9CBF8-D76E-46E7-8C19-D05F35882009}">
      <dsp:nvSpPr>
        <dsp:cNvPr id="0" name=""/>
        <dsp:cNvSpPr/>
      </dsp:nvSpPr>
      <dsp:spPr>
        <a:xfrm>
          <a:off x="2414787"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73307A-892D-4296-9329-698B1E69A6B6}">
      <dsp:nvSpPr>
        <dsp:cNvPr id="0" name=""/>
        <dsp:cNvSpPr/>
      </dsp:nvSpPr>
      <dsp:spPr>
        <a:xfrm>
          <a:off x="2634262"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a:t>2.Under the </a:t>
          </a:r>
          <a:r>
            <a:rPr lang="en-CA" sz="1200" b="1" i="0" kern="1200"/>
            <a:t>Academics</a:t>
          </a:r>
          <a:r>
            <a:rPr lang="en-CA" sz="1200" b="0" i="0" kern="1200"/>
            <a:t> section, open the dropdown menu and select </a:t>
          </a:r>
          <a:r>
            <a:rPr lang="en-CA" sz="1200" b="1" i="0" kern="1200"/>
            <a:t>Academic Requirements</a:t>
          </a:r>
          <a:r>
            <a:rPr lang="en-CA" sz="1200" b="0" i="0" kern="1200"/>
            <a:t>, then click </a:t>
          </a:r>
          <a:r>
            <a:rPr lang="en-CA" sz="1200" b="1" i="0" kern="1200"/>
            <a:t>(≫)</a:t>
          </a:r>
          <a:r>
            <a:rPr lang="en-CA" sz="1200" b="0" i="0" kern="1200"/>
            <a:t>.</a:t>
          </a:r>
          <a:endParaRPr lang="en-US" sz="1200" kern="1200"/>
        </a:p>
      </dsp:txBody>
      <dsp:txXfrm>
        <a:off x="2670999" y="1689506"/>
        <a:ext cx="1901800" cy="11808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1054129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47700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754870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7933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917121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65929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4230372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157190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33060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968949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07472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786343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2024-08-06</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189470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403558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2024-08-06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74502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9873DC4-5878-4371-9F0E-2D97D2118D89}" type="datetimeFigureOut">
              <a:rPr lang="en-CA" smtClean="0"/>
              <a:t>2024-08-06</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67749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7570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48978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37687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962287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2024-08-06</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891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2024-08-06</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56164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9873DC4-5878-4371-9F0E-2D97D2118D89}" type="datetimeFigureOut">
              <a:rPr lang="en-CA" smtClean="0"/>
              <a:t>2024-08-06</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18717409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B70D32A-3538-436C-B0B8-868A38C3D2F9}" type="datetimeFigureOut">
              <a:rPr lang="en-CA" smtClean="0"/>
              <a:t>2024-08-06</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78560925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gif"/><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gif"/><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0.gif"/><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gif"/><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gif"/><Relationship Id="rId5" Type="http://schemas.microsoft.com/office/2007/relationships/hdphoto" Target="../media/hdphoto2.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gif"/><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6.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gif"/><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0.gif"/><Relationship Id="rId5" Type="http://schemas.microsoft.com/office/2007/relationships/hdphoto" Target="../media/hdphoto2.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5.png"/><Relationship Id="rId4" Type="http://schemas.openxmlformats.org/officeDocument/2006/relationships/diagramData" Target="../diagrams/data3.xml"/><Relationship Id="rId9"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hyperlink" Target="https://myotr.sheridancollege.ca/sot-SLATE.html" TargetMode="Externa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myotr.sheridancollege.ca/my_academic_requirements.html" TargetMode="Externa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hyperlink" Target="http://myotr.sheridancollege.ca/sot.html" TargetMode="External"/><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hyperlink" Target="https://mystudentcentre.sheridancollege.ca/"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7" name="Oval 26">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29" name="Rectangle 28">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6">
              <a:alphaModFix amt="5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33" name="Rectangle 32">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955AF-DA8A-BE1D-8155-1D9D151F459D}"/>
              </a:ext>
            </a:extLst>
          </p:cNvPr>
          <p:cNvSpPr>
            <a:spLocks noGrp="1"/>
          </p:cNvSpPr>
          <p:nvPr>
            <p:ph type="title"/>
          </p:nvPr>
        </p:nvSpPr>
        <p:spPr>
          <a:xfrm>
            <a:off x="1392737" y="803062"/>
            <a:ext cx="8781964" cy="3331090"/>
          </a:xfrm>
        </p:spPr>
        <p:txBody>
          <a:bodyPr anchor="ctr">
            <a:normAutofit/>
          </a:bodyPr>
          <a:lstStyle/>
          <a:p>
            <a:pPr defTabSz="859536"/>
            <a:r>
              <a:rPr lang="en-CA" sz="6768" b="1" kern="1200" cap="all" baseline="0" dirty="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t>TIMETABLE SUPPORT</a:t>
            </a:r>
            <a:br>
              <a:rPr lang="en-CA" sz="6768" b="1" kern="1200" cap="all" baseline="0" dirty="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br>
            <a:r>
              <a:rPr lang="en-CA" sz="6768" b="1" kern="1200" cap="all" baseline="0" dirty="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t>Assigned Schedules</a:t>
            </a:r>
            <a:endParaRPr lang="en-CA" sz="7200" b="1" dirty="0"/>
          </a:p>
        </p:txBody>
      </p:sp>
      <p:sp>
        <p:nvSpPr>
          <p:cNvPr id="3" name="Subtitle 2">
            <a:extLst>
              <a:ext uri="{FF2B5EF4-FFF2-40B4-BE49-F238E27FC236}">
                <a16:creationId xmlns:a16="http://schemas.microsoft.com/office/drawing/2014/main" id="{66C0550E-C032-80E5-4DF4-20019A670917}"/>
              </a:ext>
            </a:extLst>
          </p:cNvPr>
          <p:cNvSpPr>
            <a:spLocks noGrp="1"/>
          </p:cNvSpPr>
          <p:nvPr>
            <p:ph type="body" idx="1"/>
          </p:nvPr>
        </p:nvSpPr>
        <p:spPr>
          <a:xfrm>
            <a:off x="1391456" y="4393717"/>
            <a:ext cx="8565659" cy="1009421"/>
          </a:xfrm>
        </p:spPr>
        <p:txBody>
          <a:bodyPr anchor="ctr">
            <a:normAutofit/>
          </a:bodyPr>
          <a:lstStyle/>
          <a:p>
            <a:pPr defTabSz="859536">
              <a:spcBef>
                <a:spcPts val="1128"/>
              </a:spcBef>
            </a:pPr>
            <a:endParaRPr lang="en-CA" sz="2800" dirty="0"/>
          </a:p>
        </p:txBody>
      </p:sp>
      <p:pic>
        <p:nvPicPr>
          <p:cNvPr id="12" name="Audio 11">
            <a:hlinkClick r:id="" action="ppaction://media"/>
            <a:extLst>
              <a:ext uri="{FF2B5EF4-FFF2-40B4-BE49-F238E27FC236}">
                <a16:creationId xmlns:a16="http://schemas.microsoft.com/office/drawing/2014/main" id="{98E43726-EB0F-F845-758D-33DD5D42C9A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89510" t="-189510" r="-189510" b="-189510"/>
          <a:stretch>
            <a:fillRect/>
          </a:stretch>
        </p:blipFill>
        <p:spPr>
          <a:xfrm>
            <a:off x="8853801" y="4108195"/>
            <a:ext cx="1946741" cy="1946741"/>
          </a:xfrm>
          <a:prstGeom prst="ellipse">
            <a:avLst/>
          </a:prstGeom>
        </p:spPr>
      </p:pic>
    </p:spTree>
    <p:extLst>
      <p:ext uri="{BB962C8B-B14F-4D97-AF65-F5344CB8AC3E}">
        <p14:creationId xmlns:p14="http://schemas.microsoft.com/office/powerpoint/2010/main" val="3571435858"/>
      </p:ext>
    </p:extLst>
  </p:cSld>
  <p:clrMapOvr>
    <a:masterClrMapping/>
  </p:clrMapOvr>
  <mc:AlternateContent xmlns:mc="http://schemas.openxmlformats.org/markup-compatibility/2006" xmlns:p14="http://schemas.microsoft.com/office/powerpoint/2010/main">
    <mc:Choice Requires="p14">
      <p:transition spd="slow" p14:dur="2000" advTm="5702"/>
    </mc:Choice>
    <mc:Fallback xmlns="">
      <p:transition spd="slow" advTm="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5131" name="Rectangle 513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4A34F8E6-3DD8-9FAD-EFF9-453F1CCF7A1E}"/>
              </a:ext>
            </a:extLst>
          </p:cNvPr>
          <p:cNvSpPr>
            <a:spLocks noChangeArrowheads="1"/>
          </p:cNvSpPr>
          <p:nvPr/>
        </p:nvSpPr>
        <p:spPr bwMode="auto">
          <a:xfrm>
            <a:off x="796201" y="1523297"/>
            <a:ext cx="2614661" cy="2573737"/>
          </a:xfrm>
          <a:prstGeom prst="rect">
            <a:avLst/>
          </a:prstGeom>
          <a:solidFill>
            <a:schemeClr val="accent1"/>
          </a:solidFill>
          <a:ln w="174625" cmpd="thinThick">
            <a:solidFill>
              <a:schemeClr val="accent1"/>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429768" eaLnBrk="1" hangingPunct="1">
              <a:lnSpc>
                <a:spcPct val="90000"/>
              </a:lnSpc>
              <a:spcAft>
                <a:spcPts val="564"/>
              </a:spcAft>
            </a:pPr>
            <a:r>
              <a:rPr lang="en-US" altLang="en-US" sz="1692" b="1" kern="1200">
                <a:solidFill>
                  <a:schemeClr val="tx1"/>
                </a:solidFill>
                <a:latin typeface="+mj-lt"/>
                <a:ea typeface="+mj-ea"/>
                <a:cs typeface="+mj-cs"/>
              </a:rPr>
              <a:t>How to add a course</a:t>
            </a:r>
          </a:p>
          <a:p>
            <a:pPr algn="ctr" defTabSz="429768" eaLnBrk="1" hangingPunct="1">
              <a:lnSpc>
                <a:spcPct val="90000"/>
              </a:lnSpc>
              <a:spcAft>
                <a:spcPts val="564"/>
              </a:spcAft>
            </a:pPr>
            <a:r>
              <a:rPr lang="en-US" altLang="en-US" sz="1692" b="1" kern="1200">
                <a:solidFill>
                  <a:schemeClr val="tx1"/>
                </a:solidFill>
                <a:latin typeface="+mj-lt"/>
                <a:ea typeface="+mj-ea"/>
                <a:cs typeface="+mj-cs"/>
              </a:rPr>
              <a:t>Step 1: Open Course Add in myStudent Centre</a:t>
            </a:r>
          </a:p>
          <a:p>
            <a:pPr algn="ctr" defTabSz="429768" eaLnBrk="1" hangingPunct="1">
              <a:lnSpc>
                <a:spcPct val="90000"/>
              </a:lnSpc>
              <a:spcAft>
                <a:spcPts val="564"/>
              </a:spcAft>
            </a:pPr>
            <a:r>
              <a:rPr lang="en-US" altLang="en-US" sz="1692" b="1" kern="1200">
                <a:solidFill>
                  <a:schemeClr val="tx1"/>
                </a:solidFill>
                <a:latin typeface="+mj-lt"/>
                <a:ea typeface="+mj-ea"/>
                <a:cs typeface="+mj-cs"/>
              </a:rPr>
              <a:t>Select Enrolment: Add from the Academics drop down menu</a:t>
            </a:r>
            <a:br>
              <a:rPr lang="en-US" altLang="en-US" sz="1692" kern="1200">
                <a:solidFill>
                  <a:srgbClr val="FFFFFF"/>
                </a:solidFill>
                <a:latin typeface="+mj-lt"/>
                <a:ea typeface="+mj-ea"/>
                <a:cs typeface="+mj-cs"/>
              </a:rPr>
            </a:br>
            <a:r>
              <a:rPr lang="en-US" altLang="en-US" sz="1692" kern="1200">
                <a:solidFill>
                  <a:srgbClr val="FFFFFF"/>
                </a:solidFill>
                <a:latin typeface="+mj-lt"/>
                <a:ea typeface="+mj-ea"/>
                <a:cs typeface="+mj-cs"/>
              </a:rPr>
              <a:t>          </a:t>
            </a:r>
          </a:p>
          <a:p>
            <a:pPr algn="ctr" defTabSz="429768" eaLnBrk="1" hangingPunct="1">
              <a:lnSpc>
                <a:spcPct val="90000"/>
              </a:lnSpc>
              <a:spcAft>
                <a:spcPts val="564"/>
              </a:spcAft>
            </a:pPr>
            <a:br>
              <a:rPr lang="en-US" altLang="en-US" sz="1692" kern="1200">
                <a:solidFill>
                  <a:srgbClr val="FFFFFF"/>
                </a:solidFill>
                <a:latin typeface="+mj-lt"/>
                <a:ea typeface="+mj-ea"/>
                <a:cs typeface="+mj-cs"/>
              </a:rPr>
            </a:br>
            <a:endParaRPr kumimoji="0" lang="en-US" altLang="en-US" b="0" i="0" u="none" strike="noStrike" kern="1200" cap="none" normalizeH="0" baseline="0">
              <a:ln>
                <a:noFill/>
              </a:ln>
              <a:solidFill>
                <a:srgbClr val="FFFFFF"/>
              </a:solidFill>
              <a:effectLst/>
              <a:latin typeface="+mj-lt"/>
              <a:ea typeface="+mj-ea"/>
              <a:cs typeface="+mj-cs"/>
            </a:endParaRPr>
          </a:p>
        </p:txBody>
      </p:sp>
      <p:pic>
        <p:nvPicPr>
          <p:cNvPr id="5122" name="Picture 2" descr="A screenshot of a computer&#10;&#10;Description automatically generated">
            <a:extLst>
              <a:ext uri="{FF2B5EF4-FFF2-40B4-BE49-F238E27FC236}">
                <a16:creationId xmlns:a16="http://schemas.microsoft.com/office/drawing/2014/main" id="{959E780C-70F0-BB24-C6C5-430EC707A23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96929" y="868554"/>
            <a:ext cx="6463689" cy="3883224"/>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9FA32D20-EDA3-C1C4-4F3C-03388EB4B7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41324" y="4034969"/>
            <a:ext cx="1954474" cy="1954474"/>
          </a:xfrm>
          <a:prstGeom prst="ellipse">
            <a:avLst/>
          </a:prstGeom>
        </p:spPr>
      </p:pic>
    </p:spTree>
    <p:extLst>
      <p:ext uri="{BB962C8B-B14F-4D97-AF65-F5344CB8AC3E}">
        <p14:creationId xmlns:p14="http://schemas.microsoft.com/office/powerpoint/2010/main" val="525659094"/>
      </p:ext>
    </p:extLst>
  </p:cSld>
  <p:clrMapOvr>
    <a:masterClrMapping/>
  </p:clrMapOvr>
  <mc:AlternateContent xmlns:mc="http://schemas.openxmlformats.org/markup-compatibility/2006" xmlns:p14="http://schemas.microsoft.com/office/powerpoint/2010/main">
    <mc:Choice Requires="p14">
      <p:transition spd="slow" p14:dur="2000" advTm="11479"/>
    </mc:Choice>
    <mc:Fallback xmlns="">
      <p:transition spd="slow" advTm="1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6155" name="Rectangle 6154">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37C622-EBE7-7EF9-EF29-E47483B63BB3}"/>
              </a:ext>
            </a:extLst>
          </p:cNvPr>
          <p:cNvSpPr>
            <a:spLocks noChangeArrowheads="1"/>
          </p:cNvSpPr>
          <p:nvPr/>
        </p:nvSpPr>
        <p:spPr bwMode="auto">
          <a:xfrm>
            <a:off x="1000947" y="803062"/>
            <a:ext cx="2582570" cy="2542148"/>
          </a:xfrm>
          <a:prstGeom prst="rect">
            <a:avLst/>
          </a:prstGeom>
          <a:solidFill>
            <a:schemeClr val="accent1"/>
          </a:solidFill>
          <a:ln w="174625" cmpd="thinThick">
            <a:solidFill>
              <a:schemeClr val="accent1"/>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425196" eaLnBrk="1" hangingPunct="1">
              <a:lnSpc>
                <a:spcPct val="90000"/>
              </a:lnSpc>
              <a:spcAft>
                <a:spcPts val="558"/>
              </a:spcAft>
            </a:pPr>
            <a:r>
              <a:rPr lang="en-US" altLang="en-US" sz="1674" b="1" kern="1200" dirty="0">
                <a:solidFill>
                  <a:schemeClr val="tx1"/>
                </a:solidFill>
                <a:latin typeface="+mj-lt"/>
                <a:ea typeface="+mj-ea"/>
                <a:cs typeface="+mj-cs"/>
              </a:rPr>
              <a:t>Step 2: Search for eligible classes</a:t>
            </a:r>
          </a:p>
          <a:p>
            <a:pPr algn="ctr" defTabSz="425196" eaLnBrk="1" hangingPunct="1">
              <a:lnSpc>
                <a:spcPct val="90000"/>
              </a:lnSpc>
              <a:spcAft>
                <a:spcPts val="558"/>
              </a:spcAft>
            </a:pPr>
            <a:r>
              <a:rPr lang="en-US" altLang="en-US" sz="1674" b="1" kern="1200" dirty="0">
                <a:solidFill>
                  <a:schemeClr val="tx1"/>
                </a:solidFill>
                <a:latin typeface="+mj-lt"/>
                <a:ea typeface="+mj-ea"/>
                <a:cs typeface="+mj-cs"/>
              </a:rPr>
              <a:t>Click search (you will be able to find classes that meet the requirements of your program)</a:t>
            </a:r>
          </a:p>
          <a:p>
            <a:pPr algn="ctr" defTabSz="425196" eaLnBrk="1" hangingPunct="1">
              <a:lnSpc>
                <a:spcPct val="90000"/>
              </a:lnSpc>
              <a:spcAft>
                <a:spcPts val="558"/>
              </a:spcAft>
            </a:pPr>
            <a:r>
              <a:rPr lang="en-US" altLang="en-US" sz="1674" kern="1200" dirty="0">
                <a:solidFill>
                  <a:srgbClr val="FFFFFF"/>
                </a:solidFill>
                <a:latin typeface="+mj-lt"/>
                <a:ea typeface="+mj-ea"/>
                <a:cs typeface="+mj-cs"/>
              </a:rPr>
              <a:t>          </a:t>
            </a:r>
          </a:p>
          <a:p>
            <a:pPr algn="ctr" defTabSz="425196" eaLnBrk="1" hangingPunct="1">
              <a:lnSpc>
                <a:spcPct val="90000"/>
              </a:lnSpc>
              <a:spcAft>
                <a:spcPts val="558"/>
              </a:spcAft>
            </a:pPr>
            <a:br>
              <a:rPr lang="en-US" altLang="en-US" sz="1674" kern="1200" dirty="0">
                <a:solidFill>
                  <a:srgbClr val="FFFFFF"/>
                </a:solidFill>
                <a:latin typeface="+mj-lt"/>
                <a:ea typeface="+mj-ea"/>
                <a:cs typeface="+mj-cs"/>
              </a:rPr>
            </a:br>
            <a:endParaRPr kumimoji="0" lang="en-US" altLang="en-US" b="0" i="0" u="none" strike="noStrike" kern="1200" cap="none" normalizeH="0" baseline="0" dirty="0">
              <a:ln>
                <a:noFill/>
              </a:ln>
              <a:solidFill>
                <a:srgbClr val="FFFFFF"/>
              </a:solidFill>
              <a:effectLst/>
              <a:latin typeface="+mj-lt"/>
              <a:ea typeface="+mj-ea"/>
              <a:cs typeface="+mj-cs"/>
            </a:endParaRPr>
          </a:p>
        </p:txBody>
      </p:sp>
      <p:pic>
        <p:nvPicPr>
          <p:cNvPr id="6146" name="Picture 2">
            <a:extLst>
              <a:ext uri="{FF2B5EF4-FFF2-40B4-BE49-F238E27FC236}">
                <a16:creationId xmlns:a16="http://schemas.microsoft.com/office/drawing/2014/main" id="{960F09BB-4F93-ECDB-AC45-56E7675BE8C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43905" y="1700678"/>
            <a:ext cx="6211432" cy="3731674"/>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847209F1-72E3-06F2-F025-80D23A1A92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260565" y="4124450"/>
            <a:ext cx="1930486" cy="1930486"/>
          </a:xfrm>
          <a:prstGeom prst="ellipse">
            <a:avLst/>
          </a:prstGeom>
        </p:spPr>
      </p:pic>
    </p:spTree>
    <p:extLst>
      <p:ext uri="{BB962C8B-B14F-4D97-AF65-F5344CB8AC3E}">
        <p14:creationId xmlns:p14="http://schemas.microsoft.com/office/powerpoint/2010/main" val="2917327688"/>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A060D25-3AE3-7EF0-A30E-3E65D41BA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25" y="1687216"/>
            <a:ext cx="7712710" cy="4944140"/>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48604753-A19F-77A9-0AE2-E1339B955FB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
        <p:nvSpPr>
          <p:cNvPr id="22" name="Rectangle 21">
            <a:extLst>
              <a:ext uri="{FF2B5EF4-FFF2-40B4-BE49-F238E27FC236}">
                <a16:creationId xmlns:a16="http://schemas.microsoft.com/office/drawing/2014/main" id="{F837C622-EBE7-7EF9-EF29-E47483B63BB3}"/>
              </a:ext>
            </a:extLst>
          </p:cNvPr>
          <p:cNvSpPr>
            <a:spLocks noChangeArrowheads="1"/>
          </p:cNvSpPr>
          <p:nvPr/>
        </p:nvSpPr>
        <p:spPr bwMode="auto">
          <a:xfrm>
            <a:off x="1004252" y="1777047"/>
            <a:ext cx="2582545" cy="2541905"/>
          </a:xfrm>
          <a:prstGeom prst="rect">
            <a:avLst/>
          </a:prstGeom>
          <a:solidFill>
            <a:srgbClr val="D34817"/>
          </a:solidFill>
          <a:ln w="174625" cmpd="thinThick">
            <a:solidFill>
              <a:srgbClr val="D34817"/>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gn="ctr">
              <a:lnSpc>
                <a:spcPct val="90000"/>
              </a:lnSpc>
              <a:spcAft>
                <a:spcPts val="560"/>
              </a:spcAft>
            </a:pPr>
            <a:r>
              <a:rPr lang="en-US" sz="1650" b="1" kern="1200">
                <a:solidFill>
                  <a:srgbClr val="000000"/>
                </a:solidFill>
                <a:effectLst/>
                <a:latin typeface="Rockwell Condensed" panose="02060603050405020104" pitchFamily="18" charset="0"/>
                <a:ea typeface="+mn-ea"/>
                <a:cs typeface="+mn-cs"/>
              </a:rPr>
              <a:t>Step 3: Select the semester and the course you wish to add to your schedule.</a:t>
            </a:r>
            <a:endParaRPr lang="en-CA"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spcAft>
                <a:spcPts val="560"/>
              </a:spcAft>
            </a:pPr>
            <a:r>
              <a:rPr lang="en-US" sz="1650" kern="1200">
                <a:solidFill>
                  <a:srgbClr val="FFFFFF"/>
                </a:solidFill>
                <a:effectLst/>
                <a:latin typeface="Rockwell Condensed" panose="02060603050405020104" pitchFamily="18" charset="0"/>
                <a:ea typeface="+mn-ea"/>
                <a:cs typeface="+mn-cs"/>
              </a:rPr>
              <a:t>          </a:t>
            </a:r>
            <a:endParaRPr lang="en-CA"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spcAft>
                <a:spcPts val="560"/>
              </a:spcAft>
            </a:pPr>
            <a:r>
              <a:rPr lang="en-US" sz="1650" kern="1200">
                <a:solidFill>
                  <a:srgbClr val="FFFFFF"/>
                </a:solidFill>
                <a:effectLst/>
                <a:latin typeface="Rockwell Condensed" panose="02060603050405020104" pitchFamily="18" charset="0"/>
                <a:ea typeface="+mn-ea"/>
                <a:cs typeface="+mn-cs"/>
              </a:rPr>
              <a:t> </a:t>
            </a:r>
            <a:endParaRPr lang="en-CA"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576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56"/>
    </mc:Choice>
    <mc:Fallback xmlns="">
      <p:transition spd="slow" advTm="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20" name="Rectangle 19">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5CEE0BA-2F8C-D86C-5633-FE40B47EC3BF}"/>
              </a:ext>
            </a:extLst>
          </p:cNvPr>
          <p:cNvSpPr>
            <a:spLocks noChangeArrowheads="1"/>
          </p:cNvSpPr>
          <p:nvPr/>
        </p:nvSpPr>
        <p:spPr bwMode="auto">
          <a:xfrm>
            <a:off x="1337805" y="1178196"/>
            <a:ext cx="2363352" cy="2326361"/>
          </a:xfrm>
          <a:prstGeom prst="rect">
            <a:avLst/>
          </a:prstGeom>
          <a:solidFill>
            <a:schemeClr val="accent1"/>
          </a:solidFill>
          <a:ln w="174625" cmpd="thinThick">
            <a:solidFill>
              <a:schemeClr val="accent1"/>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88620" eaLnBrk="1" hangingPunct="1">
              <a:lnSpc>
                <a:spcPct val="90000"/>
              </a:lnSpc>
              <a:spcAft>
                <a:spcPts val="510"/>
              </a:spcAft>
            </a:pPr>
            <a:r>
              <a:rPr lang="en-US" altLang="en-US" sz="1500" b="1" kern="1200">
                <a:solidFill>
                  <a:schemeClr val="tx1"/>
                </a:solidFill>
                <a:latin typeface="+mn-lt"/>
                <a:ea typeface="+mn-ea"/>
                <a:cs typeface="+mn-cs"/>
              </a:rPr>
              <a:t>Step 4: Select class to add</a:t>
            </a:r>
          </a:p>
          <a:p>
            <a:pPr indent="-194310" defTabSz="388620" eaLnBrk="1" hangingPunct="1">
              <a:lnSpc>
                <a:spcPct val="90000"/>
              </a:lnSpc>
              <a:spcAft>
                <a:spcPts val="510"/>
              </a:spcAft>
              <a:buFont typeface="Arial" panose="020B0604020202020204" pitchFamily="34" charset="0"/>
              <a:buChar char="•"/>
            </a:pPr>
            <a:endParaRPr lang="en-US" altLang="en-US" sz="1500" b="1" kern="1200">
              <a:solidFill>
                <a:schemeClr val="tx1"/>
              </a:solidFill>
              <a:latin typeface="+mn-lt"/>
              <a:ea typeface="+mn-ea"/>
              <a:cs typeface="+mn-cs"/>
            </a:endParaRPr>
          </a:p>
          <a:p>
            <a:pPr defTabSz="388620" eaLnBrk="1" hangingPunct="1">
              <a:lnSpc>
                <a:spcPct val="90000"/>
              </a:lnSpc>
              <a:spcAft>
                <a:spcPts val="510"/>
              </a:spcAft>
            </a:pPr>
            <a:r>
              <a:rPr lang="en-US" altLang="en-US" sz="1500" b="1" kern="1200">
                <a:solidFill>
                  <a:schemeClr val="tx1"/>
                </a:solidFill>
                <a:latin typeface="+mn-lt"/>
                <a:ea typeface="+mn-ea"/>
                <a:cs typeface="+mn-cs"/>
              </a:rPr>
              <a:t>Select the classes you wish to take (be sure to review the date, time and location of your class). Click the "View All" link to see additional classes. Click "Next" to confirm you wish to add the class.   </a:t>
            </a:r>
            <a:r>
              <a:rPr lang="en-US" altLang="en-US" sz="1500" kern="1200">
                <a:solidFill>
                  <a:schemeClr val="tx1"/>
                </a:solidFill>
                <a:latin typeface="+mn-lt"/>
                <a:ea typeface="+mn-ea"/>
                <a:cs typeface="+mn-cs"/>
              </a:rPr>
              <a:t>  </a:t>
            </a:r>
            <a:br>
              <a:rPr lang="en-US" altLang="en-US" sz="1500" kern="1200">
                <a:solidFill>
                  <a:srgbClr val="FFFFFF"/>
                </a:solidFill>
                <a:latin typeface="+mj-lt"/>
                <a:ea typeface="+mj-ea"/>
                <a:cs typeface="+mj-cs"/>
              </a:rPr>
            </a:br>
            <a:endParaRPr kumimoji="0" lang="en-US" altLang="en-US" sz="1500" b="0" i="0" u="none" strike="noStrike" kern="1200" cap="none" normalizeH="0" baseline="0">
              <a:ln>
                <a:noFill/>
              </a:ln>
              <a:solidFill>
                <a:srgbClr val="FFFFFF"/>
              </a:solidFill>
              <a:effectLst/>
              <a:latin typeface="+mj-lt"/>
              <a:ea typeface="+mj-ea"/>
              <a:cs typeface="+mj-cs"/>
            </a:endParaRPr>
          </a:p>
        </p:txBody>
      </p:sp>
      <p:pic>
        <p:nvPicPr>
          <p:cNvPr id="3" name="Picture 2">
            <a:extLst>
              <a:ext uri="{FF2B5EF4-FFF2-40B4-BE49-F238E27FC236}">
                <a16:creationId xmlns:a16="http://schemas.microsoft.com/office/drawing/2014/main" id="{DF9E86AA-694F-CB70-74B1-6FE97081D94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46947" y="803062"/>
            <a:ext cx="6707246" cy="525187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D3EACF3A-3027-4086-32C5-28B90A05562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8896316" y="4217653"/>
            <a:ext cx="1766619" cy="1766619"/>
          </a:xfrm>
          <a:prstGeom prst="ellipse">
            <a:avLst/>
          </a:prstGeom>
        </p:spPr>
      </p:pic>
    </p:spTree>
    <p:extLst>
      <p:ext uri="{BB962C8B-B14F-4D97-AF65-F5344CB8AC3E}">
        <p14:creationId xmlns:p14="http://schemas.microsoft.com/office/powerpoint/2010/main" val="3585461922"/>
      </p:ext>
    </p:extLst>
  </p:cSld>
  <p:clrMapOvr>
    <a:masterClrMapping/>
  </p:clrMapOvr>
  <mc:AlternateContent xmlns:mc="http://schemas.openxmlformats.org/markup-compatibility/2006" xmlns:p14="http://schemas.microsoft.com/office/powerpoint/2010/main">
    <mc:Choice Requires="p14">
      <p:transition spd="slow" p14:dur="2000" advTm="17511"/>
    </mc:Choice>
    <mc:Fallback xmlns="">
      <p:transition spd="slow" advTm="1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3D52702-BAEF-FECB-BE49-15C3DFBB3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1609725"/>
            <a:ext cx="7991475" cy="5057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124C5E-6F2E-1DF4-1320-B713F6774579}"/>
              </a:ext>
            </a:extLst>
          </p:cNvPr>
          <p:cNvSpPr txBox="1"/>
          <p:nvPr/>
        </p:nvSpPr>
        <p:spPr>
          <a:xfrm>
            <a:off x="1533524" y="599895"/>
            <a:ext cx="8848726" cy="923330"/>
          </a:xfrm>
          <a:prstGeom prst="rect">
            <a:avLst/>
          </a:prstGeom>
          <a:noFill/>
        </p:spPr>
        <p:txBody>
          <a:bodyPr wrap="square">
            <a:spAutoFit/>
          </a:bodyPr>
          <a:lstStyle/>
          <a:p>
            <a:pPr algn="l"/>
            <a:r>
              <a:rPr lang="en-CA" b="0" i="0" dirty="0">
                <a:solidFill>
                  <a:srgbClr val="FFFFFF"/>
                </a:solidFill>
                <a:effectLst/>
                <a:latin typeface="Arial" panose="020B0604020202020204" pitchFamily="34" charset="0"/>
              </a:rPr>
              <a:t>Step 5: Check classes in your Shopping Cart</a:t>
            </a:r>
          </a:p>
          <a:p>
            <a:pPr algn="l"/>
            <a:r>
              <a:rPr lang="en-CA" b="1" i="0" u="none" strike="noStrike" dirty="0">
                <a:solidFill>
                  <a:srgbClr val="333333"/>
                </a:solidFill>
                <a:effectLst/>
                <a:latin typeface="Arial" panose="020B0604020202020204" pitchFamily="34" charset="0"/>
              </a:rPr>
              <a:t>Check that the class was added to your shopping cart. Click proceed to step 2 of 3. Confirm your class information is correct and select finish enrolling</a:t>
            </a:r>
          </a:p>
        </p:txBody>
      </p:sp>
      <p:pic>
        <p:nvPicPr>
          <p:cNvPr id="14" name="Audio 13">
            <a:hlinkClick r:id="" action="ppaction://media"/>
            <a:extLst>
              <a:ext uri="{FF2B5EF4-FFF2-40B4-BE49-F238E27FC236}">
                <a16:creationId xmlns:a16="http://schemas.microsoft.com/office/drawing/2014/main" id="{269E6D99-7646-929D-C5F5-82E9CDC85A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8957164"/>
      </p:ext>
    </p:extLst>
  </p:cSld>
  <p:clrMapOvr>
    <a:masterClrMapping/>
  </p:clrMapOvr>
  <mc:AlternateContent xmlns:mc="http://schemas.openxmlformats.org/markup-compatibility/2006" xmlns:p14="http://schemas.microsoft.com/office/powerpoint/2010/main">
    <mc:Choice Requires="p14">
      <p:transition spd="slow" p14:dur="2000" advTm="11609"/>
    </mc:Choice>
    <mc:Fallback xmlns="">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2621-9C85-D5D8-D084-EABCAB3EBC56}"/>
              </a:ext>
            </a:extLst>
          </p:cNvPr>
          <p:cNvSpPr>
            <a:spLocks noGrp="1"/>
          </p:cNvSpPr>
          <p:nvPr>
            <p:ph type="ctrTitle"/>
          </p:nvPr>
        </p:nvSpPr>
        <p:spPr/>
        <p:txBody>
          <a:bodyPr/>
          <a:lstStyle/>
          <a:p>
            <a:r>
              <a:rPr lang="en-CA" dirty="0"/>
              <a:t>Swap a Course via Enrolment Shopping Cart</a:t>
            </a:r>
          </a:p>
        </p:txBody>
      </p:sp>
      <p:sp>
        <p:nvSpPr>
          <p:cNvPr id="3" name="Subtitle 2">
            <a:extLst>
              <a:ext uri="{FF2B5EF4-FFF2-40B4-BE49-F238E27FC236}">
                <a16:creationId xmlns:a16="http://schemas.microsoft.com/office/drawing/2014/main" id="{78DB6047-1B1E-5314-4B4A-5D02DDF43407}"/>
              </a:ext>
            </a:extLst>
          </p:cNvPr>
          <p:cNvSpPr>
            <a:spLocks noGrp="1"/>
          </p:cNvSpPr>
          <p:nvPr>
            <p:ph type="subTitle" idx="1"/>
          </p:nvPr>
        </p:nvSpPr>
        <p:spPr/>
        <p:txBody>
          <a:bodyPr>
            <a:normAutofit lnSpcReduction="10000"/>
          </a:bodyPr>
          <a:lstStyle/>
          <a:p>
            <a:r>
              <a:rPr lang="en-CA" b="0" i="0" dirty="0">
                <a:solidFill>
                  <a:srgbClr val="414A51"/>
                </a:solidFill>
                <a:effectLst/>
                <a:latin typeface="Open Sans" panose="020B0606030504020204" pitchFamily="34" charset="0"/>
              </a:rPr>
              <a:t> </a:t>
            </a:r>
          </a:p>
          <a:p>
            <a:r>
              <a:rPr lang="en-CA" b="1" i="0" dirty="0">
                <a:solidFill>
                  <a:srgbClr val="414A51"/>
                </a:solidFill>
                <a:effectLst/>
                <a:latin typeface="Open Sans" panose="020B0606030504020204" pitchFamily="34" charset="0"/>
              </a:rPr>
              <a:t>If you do not have access to Build My Schedule, please follow these instructions.</a:t>
            </a:r>
            <a:endParaRPr lang="en-CA" dirty="0"/>
          </a:p>
        </p:txBody>
      </p:sp>
      <p:pic>
        <p:nvPicPr>
          <p:cNvPr id="24" name="Audio 23">
            <a:hlinkClick r:id="" action="ppaction://media"/>
            <a:extLst>
              <a:ext uri="{FF2B5EF4-FFF2-40B4-BE49-F238E27FC236}">
                <a16:creationId xmlns:a16="http://schemas.microsoft.com/office/drawing/2014/main" id="{0975E6F7-47AC-A9E5-535F-47973F7EB3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6928194"/>
      </p:ext>
    </p:extLst>
  </p:cSld>
  <p:clrMapOvr>
    <a:masterClrMapping/>
  </p:clrMapOvr>
  <mc:AlternateContent xmlns:mc="http://schemas.openxmlformats.org/markup-compatibility/2006" xmlns:p14="http://schemas.microsoft.com/office/powerpoint/2010/main">
    <mc:Choice Requires="p14">
      <p:transition spd="slow" p14:dur="2000" advTm="8919"/>
    </mc:Choice>
    <mc:Fallback xmlns="">
      <p:transition spd="slow" advTm="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2691E8-D163-0A9A-CAD8-74E45C07B23E}"/>
              </a:ext>
            </a:extLst>
          </p:cNvPr>
          <p:cNvSpPr>
            <a:spLocks noGrp="1"/>
          </p:cNvSpPr>
          <p:nvPr>
            <p:ph type="title"/>
          </p:nvPr>
        </p:nvSpPr>
        <p:spPr>
          <a:xfrm>
            <a:off x="1069848" y="4846002"/>
            <a:ext cx="10058400" cy="1522993"/>
          </a:xfrm>
        </p:spPr>
        <p:txBody>
          <a:bodyPr>
            <a:normAutofit/>
          </a:bodyPr>
          <a:lstStyle/>
          <a:p>
            <a:br>
              <a:rPr lang="en-CA" sz="3300" b="1" i="0">
                <a:effectLst/>
                <a:latin typeface="Georgia" panose="02040502050405020303" pitchFamily="18" charset="0"/>
              </a:rPr>
            </a:br>
            <a:r>
              <a:rPr lang="en-CA" sz="3300" b="1" i="0">
                <a:effectLst/>
                <a:latin typeface="Georgia" panose="02040502050405020303" pitchFamily="18" charset="0"/>
              </a:rPr>
              <a:t>Swap Restrictions</a:t>
            </a:r>
            <a:br>
              <a:rPr lang="en-CA" sz="3300" b="1" i="0">
                <a:effectLst/>
                <a:latin typeface="Georgia" panose="02040502050405020303" pitchFamily="18" charset="0"/>
              </a:rPr>
            </a:br>
            <a:endParaRPr lang="en-CA" sz="3300"/>
          </a:p>
        </p:txBody>
      </p:sp>
      <p:grpSp>
        <p:nvGrpSpPr>
          <p:cNvPr id="33" name="Group 32">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5" name="Oval 34">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5" name="Content Placeholder 4">
            <a:extLst>
              <a:ext uri="{FF2B5EF4-FFF2-40B4-BE49-F238E27FC236}">
                <a16:creationId xmlns:a16="http://schemas.microsoft.com/office/drawing/2014/main" id="{EE53F8BA-4A47-9E2B-4200-2180A9B307F6}"/>
              </a:ext>
            </a:extLst>
          </p:cNvPr>
          <p:cNvSpPr>
            <a:spLocks noGrp="1"/>
          </p:cNvSpPr>
          <p:nvPr>
            <p:ph idx="1"/>
          </p:nvPr>
        </p:nvSpPr>
        <p:spPr>
          <a:xfrm>
            <a:off x="942975" y="633637"/>
            <a:ext cx="9963150" cy="4024088"/>
          </a:xfrm>
        </p:spPr>
        <p:txBody>
          <a:bodyPr>
            <a:normAutofit/>
          </a:bodyPr>
          <a:lstStyle/>
          <a:p>
            <a:pPr marL="0" indent="0" defTabSz="640080">
              <a:spcBef>
                <a:spcPts val="840"/>
              </a:spcBef>
              <a:buNone/>
            </a:pPr>
            <a:r>
              <a:rPr lang="en-CA" sz="2400" kern="1200" dirty="0">
                <a:solidFill>
                  <a:srgbClr val="414A51"/>
                </a:solidFill>
                <a:latin typeface="Open Sans" panose="020B0606030504020204" pitchFamily="34" charset="0"/>
                <a:ea typeface="+mn-ea"/>
                <a:cs typeface="+mn-cs"/>
              </a:rPr>
              <a:t>Students are not able to swap classes in all instances. Please note the following:</a:t>
            </a:r>
          </a:p>
          <a:p>
            <a:pPr marL="128016" indent="-128016" defTabSz="640080">
              <a:spcBef>
                <a:spcPts val="840"/>
              </a:spcBef>
              <a:buFont typeface="Arial" panose="020B0604020202020204" pitchFamily="34" charset="0"/>
              <a:buChar char="•"/>
            </a:pPr>
            <a:r>
              <a:rPr lang="en-CA" sz="2400" kern="1200" dirty="0">
                <a:solidFill>
                  <a:srgbClr val="414A51"/>
                </a:solidFill>
                <a:latin typeface="Open Sans" panose="020B0606030504020204" pitchFamily="34" charset="0"/>
                <a:ea typeface="+mn-ea"/>
                <a:cs typeface="+mn-cs"/>
              </a:rPr>
              <a:t>Students cannot add a class if there is a time conflict with another class</a:t>
            </a:r>
          </a:p>
          <a:p>
            <a:pPr marL="128016" indent="-128016" defTabSz="640080">
              <a:spcBef>
                <a:spcPts val="840"/>
              </a:spcBef>
              <a:buFont typeface="Arial" panose="020B0604020202020204" pitchFamily="34" charset="0"/>
              <a:buChar char="•"/>
            </a:pPr>
            <a:r>
              <a:rPr lang="en-CA" sz="2400" kern="1200" dirty="0">
                <a:solidFill>
                  <a:srgbClr val="414A51"/>
                </a:solidFill>
                <a:latin typeface="Open Sans" panose="020B0606030504020204" pitchFamily="34" charset="0"/>
                <a:ea typeface="+mn-ea"/>
                <a:cs typeface="+mn-cs"/>
              </a:rPr>
              <a:t>Each student is assigned an expected course load based on their current level in their program. Students are unable to exceed this course load using the online course add functionality</a:t>
            </a:r>
          </a:p>
          <a:p>
            <a:pPr marL="128016" indent="-128016" defTabSz="640080">
              <a:spcBef>
                <a:spcPts val="840"/>
              </a:spcBef>
              <a:buFont typeface="Arial" panose="020B0604020202020204" pitchFamily="34" charset="0"/>
              <a:buChar char="•"/>
            </a:pPr>
            <a:r>
              <a:rPr lang="en-CA" sz="2400" kern="1200" dirty="0">
                <a:solidFill>
                  <a:srgbClr val="414A51"/>
                </a:solidFill>
                <a:latin typeface="Open Sans" panose="020B0606030504020204" pitchFamily="34" charset="0"/>
                <a:ea typeface="+mn-ea"/>
                <a:cs typeface="+mn-cs"/>
              </a:rPr>
              <a:t>Students in Chemical Programs are restricted from swapping courses</a:t>
            </a:r>
          </a:p>
          <a:p>
            <a:endParaRPr lang="en-CA" dirty="0"/>
          </a:p>
        </p:txBody>
      </p:sp>
      <p:pic>
        <p:nvPicPr>
          <p:cNvPr id="24" name="Audio 23">
            <a:hlinkClick r:id="" action="ppaction://media"/>
            <a:extLst>
              <a:ext uri="{FF2B5EF4-FFF2-40B4-BE49-F238E27FC236}">
                <a16:creationId xmlns:a16="http://schemas.microsoft.com/office/drawing/2014/main" id="{D106617B-B190-8766-CC9D-F7B7C856ED5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2125767920"/>
      </p:ext>
    </p:extLst>
  </p:cSld>
  <p:clrMapOvr>
    <a:masterClrMapping/>
  </p:clrMapOvr>
  <mc:AlternateContent xmlns:mc="http://schemas.openxmlformats.org/markup-compatibility/2006" xmlns:p14="http://schemas.microsoft.com/office/powerpoint/2010/main">
    <mc:Choice Requires="p14">
      <p:transition spd="slow" p14:dur="2000" advTm="26646"/>
    </mc:Choice>
    <mc:Fallback xmlns="">
      <p:transition spd="slow" advTm="2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12299" name="Rectangle 12298">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C97E15-534D-EEDE-EC1B-C757D2C40775}"/>
              </a:ext>
            </a:extLst>
          </p:cNvPr>
          <p:cNvSpPr>
            <a:spLocks noChangeArrowheads="1"/>
          </p:cNvSpPr>
          <p:nvPr/>
        </p:nvSpPr>
        <p:spPr bwMode="auto">
          <a:xfrm>
            <a:off x="796201" y="1435572"/>
            <a:ext cx="3487271" cy="2930154"/>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25196" eaLnBrk="1" hangingPunct="1">
              <a:lnSpc>
                <a:spcPct val="90000"/>
              </a:lnSpc>
              <a:spcAft>
                <a:spcPts val="558"/>
              </a:spcAft>
            </a:pPr>
            <a:r>
              <a:rPr lang="en-US" altLang="en-US" sz="1860" b="1" kern="1200">
                <a:solidFill>
                  <a:schemeClr val="tx1"/>
                </a:solidFill>
                <a:latin typeface="+mn-lt"/>
                <a:ea typeface="+mn-ea"/>
                <a:cs typeface="+mn-cs"/>
              </a:rPr>
              <a:t>How to Swap a Course</a:t>
            </a:r>
          </a:p>
          <a:p>
            <a:pPr defTabSz="425196" eaLnBrk="1" hangingPunct="1">
              <a:lnSpc>
                <a:spcPct val="90000"/>
              </a:lnSpc>
              <a:spcAft>
                <a:spcPts val="558"/>
              </a:spcAft>
            </a:pPr>
            <a:endParaRPr lang="en-US" altLang="en-US" sz="1860" b="1" kern="1200">
              <a:solidFill>
                <a:schemeClr val="tx1"/>
              </a:solidFill>
              <a:latin typeface="+mn-lt"/>
              <a:ea typeface="+mn-ea"/>
              <a:cs typeface="+mn-cs"/>
            </a:endParaRPr>
          </a:p>
          <a:p>
            <a:pPr defTabSz="425196" eaLnBrk="1" hangingPunct="1">
              <a:lnSpc>
                <a:spcPct val="90000"/>
              </a:lnSpc>
              <a:spcAft>
                <a:spcPts val="558"/>
              </a:spcAft>
            </a:pPr>
            <a:r>
              <a:rPr lang="en-US" altLang="en-US" sz="1860" b="1" kern="1200">
                <a:solidFill>
                  <a:schemeClr val="tx1"/>
                </a:solidFill>
                <a:latin typeface="+mn-lt"/>
                <a:ea typeface="+mn-ea"/>
                <a:cs typeface="+mn-cs"/>
              </a:rPr>
              <a:t>Step 1: Open Course Swap in myStudent Centre</a:t>
            </a:r>
            <a:endParaRPr lang="en-US" altLang="en-US" sz="1860" kern="1200">
              <a:solidFill>
                <a:schemeClr val="tx1"/>
              </a:solidFill>
              <a:latin typeface="+mn-lt"/>
              <a:ea typeface="+mn-ea"/>
              <a:cs typeface="+mn-cs"/>
            </a:endParaRPr>
          </a:p>
          <a:p>
            <a:pPr defTabSz="425196" eaLnBrk="1" hangingPunct="1">
              <a:lnSpc>
                <a:spcPct val="90000"/>
              </a:lnSpc>
              <a:spcAft>
                <a:spcPts val="558"/>
              </a:spcAft>
            </a:pPr>
            <a:endParaRPr lang="en-US" altLang="en-US" sz="1860" kern="1200">
              <a:solidFill>
                <a:schemeClr val="tx1"/>
              </a:solidFill>
              <a:latin typeface="+mn-lt"/>
              <a:ea typeface="+mn-ea"/>
              <a:cs typeface="+mn-cs"/>
            </a:endParaRPr>
          </a:p>
          <a:p>
            <a:pPr defTabSz="425196" eaLnBrk="1" hangingPunct="1">
              <a:lnSpc>
                <a:spcPct val="90000"/>
              </a:lnSpc>
              <a:spcAft>
                <a:spcPts val="558"/>
              </a:spcAft>
            </a:pPr>
            <a:r>
              <a:rPr lang="en-US" altLang="en-US" sz="1860" kern="1200">
                <a:solidFill>
                  <a:schemeClr val="tx1"/>
                </a:solidFill>
                <a:latin typeface="+mn-lt"/>
                <a:ea typeface="+mn-ea"/>
                <a:cs typeface="+mn-cs"/>
              </a:rPr>
              <a:t>Select </a:t>
            </a:r>
            <a:r>
              <a:rPr lang="en-US" altLang="en-US" sz="1860" b="1" kern="1200">
                <a:solidFill>
                  <a:schemeClr val="tx1"/>
                </a:solidFill>
                <a:latin typeface="+mn-lt"/>
                <a:ea typeface="+mn-ea"/>
                <a:cs typeface="+mn-cs"/>
              </a:rPr>
              <a:t>Enrolment: Swap</a:t>
            </a:r>
            <a:r>
              <a:rPr lang="en-US" altLang="en-US" sz="1860" kern="1200">
                <a:solidFill>
                  <a:schemeClr val="tx1"/>
                </a:solidFill>
                <a:latin typeface="+mn-lt"/>
                <a:ea typeface="+mn-ea"/>
                <a:cs typeface="+mn-cs"/>
              </a:rPr>
              <a:t> from the Academics drop down menu and hit the </a:t>
            </a:r>
            <a:r>
              <a:rPr lang="en-US" altLang="en-US" sz="1860" b="1" kern="1200">
                <a:solidFill>
                  <a:schemeClr val="tx1"/>
                </a:solidFill>
                <a:latin typeface="+mn-lt"/>
                <a:ea typeface="+mn-ea"/>
                <a:cs typeface="+mn-cs"/>
              </a:rPr>
              <a:t>››</a:t>
            </a:r>
            <a:r>
              <a:rPr lang="en-US" altLang="en-US" sz="1860" kern="1200">
                <a:solidFill>
                  <a:schemeClr val="tx1"/>
                </a:solidFill>
                <a:latin typeface="+mn-lt"/>
                <a:ea typeface="+mn-ea"/>
                <a:cs typeface="+mn-cs"/>
              </a:rPr>
              <a:t> button       </a:t>
            </a:r>
            <a:endParaRPr kumimoji="0" lang="en-US" altLang="en-US" sz="2000" b="0" i="0" u="none" strike="noStrike" cap="none" normalizeH="0" baseline="0">
              <a:ln>
                <a:noFill/>
              </a:ln>
              <a:effectLst/>
              <a:latin typeface="+mn-lt"/>
            </a:endParaRPr>
          </a:p>
        </p:txBody>
      </p:sp>
      <p:pic>
        <p:nvPicPr>
          <p:cNvPr id="12290" name="Picture 2">
            <a:extLst>
              <a:ext uri="{FF2B5EF4-FFF2-40B4-BE49-F238E27FC236}">
                <a16:creationId xmlns:a16="http://schemas.microsoft.com/office/drawing/2014/main" id="{50758E14-FF02-6466-62A9-8F892E724E6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02663" y="1041071"/>
            <a:ext cx="6089900" cy="4388179"/>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EA57FCF4-EC02-5225-8B9B-BF6AB49B78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81746" y="3902873"/>
            <a:ext cx="1914052" cy="1914052"/>
          </a:xfrm>
          <a:prstGeom prst="ellipse">
            <a:avLst/>
          </a:prstGeom>
        </p:spPr>
      </p:pic>
    </p:spTree>
    <p:extLst>
      <p:ext uri="{BB962C8B-B14F-4D97-AF65-F5344CB8AC3E}">
        <p14:creationId xmlns:p14="http://schemas.microsoft.com/office/powerpoint/2010/main" val="1144820572"/>
      </p:ext>
    </p:extLst>
  </p:cSld>
  <p:clrMapOvr>
    <a:masterClrMapping/>
  </p:clrMapOvr>
  <mc:AlternateContent xmlns:mc="http://schemas.openxmlformats.org/markup-compatibility/2006" xmlns:p14="http://schemas.microsoft.com/office/powerpoint/2010/main">
    <mc:Choice Requires="p14">
      <p:transition spd="slow" p14:dur="2000" advTm="11250"/>
    </mc:Choice>
    <mc:Fallback xmlns="">
      <p:transition spd="slow"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14347" name="Rectangle 14346">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21FAC3-A1AC-1978-285A-551FC72BAB60}"/>
              </a:ext>
            </a:extLst>
          </p:cNvPr>
          <p:cNvSpPr>
            <a:spLocks noChangeArrowheads="1"/>
          </p:cNvSpPr>
          <p:nvPr/>
        </p:nvSpPr>
        <p:spPr bwMode="auto">
          <a:xfrm>
            <a:off x="796201" y="1048741"/>
            <a:ext cx="4101725" cy="350485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06908" eaLnBrk="1" hangingPunct="1">
              <a:lnSpc>
                <a:spcPct val="90000"/>
              </a:lnSpc>
              <a:spcAft>
                <a:spcPts val="534"/>
              </a:spcAft>
            </a:pPr>
            <a:r>
              <a:rPr lang="en-US" altLang="en-US" sz="1780" b="1" kern="1200" dirty="0">
                <a:solidFill>
                  <a:schemeClr val="tx1"/>
                </a:solidFill>
                <a:latin typeface="+mn-lt"/>
                <a:ea typeface="+mn-ea"/>
                <a:cs typeface="+mn-cs"/>
              </a:rPr>
              <a:t>Step 2: Search for Eligible Classes</a:t>
            </a:r>
            <a:br>
              <a:rPr lang="en-US" altLang="en-US" sz="1780" kern="1200" dirty="0">
                <a:solidFill>
                  <a:schemeClr val="tx1"/>
                </a:solidFill>
                <a:latin typeface="+mn-lt"/>
                <a:ea typeface="+mn-ea"/>
                <a:cs typeface="+mn-cs"/>
              </a:rPr>
            </a:br>
            <a:endParaRPr lang="en-US" altLang="en-US" sz="1780" kern="1200" dirty="0">
              <a:solidFill>
                <a:schemeClr val="tx1"/>
              </a:solidFill>
              <a:latin typeface="+mn-lt"/>
              <a:ea typeface="+mn-ea"/>
              <a:cs typeface="+mn-cs"/>
            </a:endParaRPr>
          </a:p>
          <a:p>
            <a:pPr defTabSz="406908" eaLnBrk="1" hangingPunct="1">
              <a:lnSpc>
                <a:spcPct val="90000"/>
              </a:lnSpc>
              <a:spcAft>
                <a:spcPts val="534"/>
              </a:spcAft>
            </a:pPr>
            <a:r>
              <a:rPr lang="en-US" altLang="en-US" sz="1780" kern="1200" dirty="0">
                <a:solidFill>
                  <a:schemeClr val="tx1"/>
                </a:solidFill>
                <a:latin typeface="+mn-lt"/>
                <a:ea typeface="+mn-ea"/>
                <a:cs typeface="+mn-cs"/>
              </a:rPr>
              <a:t>To begin select the class you wish to swap and click </a:t>
            </a:r>
            <a:r>
              <a:rPr lang="en-US" altLang="en-US" sz="1780" b="1" kern="1200" dirty="0">
                <a:solidFill>
                  <a:schemeClr val="tx1"/>
                </a:solidFill>
                <a:latin typeface="+mn-lt"/>
                <a:ea typeface="+mn-ea"/>
                <a:cs typeface="+mn-cs"/>
              </a:rPr>
              <a:t>Search</a:t>
            </a:r>
            <a:r>
              <a:rPr lang="en-US" altLang="en-US" sz="1780" kern="1200" dirty="0">
                <a:solidFill>
                  <a:schemeClr val="tx1"/>
                </a:solidFill>
                <a:latin typeface="+mn-lt"/>
                <a:ea typeface="+mn-ea"/>
                <a:cs typeface="+mn-cs"/>
              </a:rPr>
              <a:t> to search Sheridan's course catalogue for eligible courses.  </a:t>
            </a:r>
            <a:endParaRPr kumimoji="0" lang="en-US" altLang="en-US" sz="2000" b="0" i="0" u="none" strike="noStrike" cap="none" normalizeH="0" baseline="0" dirty="0">
              <a:ln>
                <a:noFill/>
              </a:ln>
              <a:effectLst/>
              <a:latin typeface="+mn-lt"/>
            </a:endParaRPr>
          </a:p>
        </p:txBody>
      </p:sp>
      <p:pic>
        <p:nvPicPr>
          <p:cNvPr id="14338" name="Picture 2">
            <a:extLst>
              <a:ext uri="{FF2B5EF4-FFF2-40B4-BE49-F238E27FC236}">
                <a16:creationId xmlns:a16="http://schemas.microsoft.com/office/drawing/2014/main" id="{2880EDCB-07AF-BCB2-D5F4-DAF31C3F79B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65941" y="1048742"/>
            <a:ext cx="6229857" cy="4190008"/>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8CB77A86-043F-A94D-20F6-257B934E8C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207320" y="3960023"/>
            <a:ext cx="1849233" cy="1849233"/>
          </a:xfrm>
          <a:prstGeom prst="ellipse">
            <a:avLst/>
          </a:prstGeom>
        </p:spPr>
      </p:pic>
    </p:spTree>
    <p:extLst>
      <p:ext uri="{BB962C8B-B14F-4D97-AF65-F5344CB8AC3E}">
        <p14:creationId xmlns:p14="http://schemas.microsoft.com/office/powerpoint/2010/main" val="3505904257"/>
      </p:ext>
    </p:extLst>
  </p:cSld>
  <p:clrMapOvr>
    <a:masterClrMapping/>
  </p:clrMapOvr>
  <mc:AlternateContent xmlns:mc="http://schemas.openxmlformats.org/markup-compatibility/2006" xmlns:p14="http://schemas.microsoft.com/office/powerpoint/2010/main">
    <mc:Choice Requires="p14">
      <p:transition spd="slow" p14:dur="2000" advTm="11784"/>
    </mc:Choice>
    <mc:Fallback xmlns="">
      <p:transition spd="slow" advTm="1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B8EE0-8342-1E30-570A-E8F3D6299AD3}"/>
              </a:ext>
            </a:extLst>
          </p:cNvPr>
          <p:cNvSpPr>
            <a:spLocks noChangeArrowheads="1"/>
          </p:cNvSpPr>
          <p:nvPr/>
        </p:nvSpPr>
        <p:spPr bwMode="auto">
          <a:xfrm>
            <a:off x="590551" y="-1928839"/>
            <a:ext cx="3962400" cy="986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Step 3: Select Classes</a:t>
            </a:r>
            <a:endParaRPr kumimoji="0" lang="en-US" altLang="en-US"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Select the class you wish to swap to. If the search returns no classes, you may need to widen your search criteria or no classes with free places are currently available.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Click the "View All" link to see additional classes.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Click </a:t>
            </a:r>
            <a:r>
              <a:rPr kumimoji="0" lang="en-US" altLang="en-US" b="1" i="0" u="none" strike="noStrike" cap="none" normalizeH="0" baseline="0" dirty="0">
                <a:ln>
                  <a:noFill/>
                </a:ln>
                <a:solidFill>
                  <a:srgbClr val="333333"/>
                </a:solidFill>
                <a:effectLst/>
                <a:latin typeface="Arial" panose="020B0604020202020204" pitchFamily="34" charset="0"/>
                <a:cs typeface="Arial" panose="020B0604020202020204" pitchFamily="34" charset="0"/>
              </a:rPr>
              <a:t>Next</a:t>
            </a:r>
            <a:r>
              <a:rPr kumimoji="0" lang="en-US" altLang="en-US"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when prompted to proceed with your swap.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362" name="Picture 2">
            <a:extLst>
              <a:ext uri="{FF2B5EF4-FFF2-40B4-BE49-F238E27FC236}">
                <a16:creationId xmlns:a16="http://schemas.microsoft.com/office/drawing/2014/main" id="{F9574ED5-E103-E8A4-FE24-66050923C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6" y="733424"/>
            <a:ext cx="6756400" cy="4800601"/>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EB5E8541-2274-A00D-6BFE-1BAA3854D6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3960687"/>
      </p:ext>
    </p:extLst>
  </p:cSld>
  <p:clrMapOvr>
    <a:masterClrMapping/>
  </p:clrMapOvr>
  <mc:AlternateContent xmlns:mc="http://schemas.openxmlformats.org/markup-compatibility/2006" xmlns:p14="http://schemas.microsoft.com/office/powerpoint/2010/main">
    <mc:Choice Requires="p14">
      <p:transition spd="slow" p14:dur="2000" advTm="18924"/>
    </mc:Choice>
    <mc:Fallback xmlns="">
      <p:transition spd="slow" advTm="1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alendar page with a pen on top">
            <a:extLst>
              <a:ext uri="{FF2B5EF4-FFF2-40B4-BE49-F238E27FC236}">
                <a16:creationId xmlns:a16="http://schemas.microsoft.com/office/drawing/2014/main" id="{CA5FA04C-061C-1C7A-B482-283711CD6550}"/>
              </a:ext>
            </a:extLst>
          </p:cNvPr>
          <p:cNvPicPr>
            <a:picLocks noChangeAspect="1"/>
          </p:cNvPicPr>
          <p:nvPr/>
        </p:nvPicPr>
        <p:blipFill rotWithShape="1">
          <a:blip r:embed="rId4"/>
          <a:srcRect l="1697" r="13930" b="-1"/>
          <a:stretch/>
        </p:blipFill>
        <p:spPr>
          <a:xfrm>
            <a:off x="5219700" y="10"/>
            <a:ext cx="6972300" cy="6857990"/>
          </a:xfrm>
          <a:prstGeom prst="rect">
            <a:avLst/>
          </a:prstGeom>
        </p:spPr>
      </p:pic>
      <p:sp>
        <p:nvSpPr>
          <p:cNvPr id="2" name="Title 1">
            <a:extLst>
              <a:ext uri="{FF2B5EF4-FFF2-40B4-BE49-F238E27FC236}">
                <a16:creationId xmlns:a16="http://schemas.microsoft.com/office/drawing/2014/main" id="{834E1B6C-C425-41E9-FEB7-7796F769E228}"/>
              </a:ext>
            </a:extLst>
          </p:cNvPr>
          <p:cNvSpPr>
            <a:spLocks noGrp="1"/>
          </p:cNvSpPr>
          <p:nvPr>
            <p:ph type="title"/>
          </p:nvPr>
        </p:nvSpPr>
        <p:spPr>
          <a:xfrm>
            <a:off x="371093" y="1161288"/>
            <a:ext cx="6134481" cy="1124712"/>
          </a:xfrm>
        </p:spPr>
        <p:txBody>
          <a:bodyPr vert="horz" lIns="91440" tIns="45720" rIns="91440" bIns="45720" rtlCol="0" anchor="b">
            <a:normAutofit fontScale="90000"/>
          </a:bodyPr>
          <a:lstStyle/>
          <a:p>
            <a:r>
              <a:rPr lang="en-US" sz="4000" b="1"/>
              <a:t>Enrolment Appointments</a:t>
            </a:r>
            <a:br>
              <a:rPr lang="en-US" sz="2800"/>
            </a:br>
            <a:endParaRPr lang="en-US" sz="2800" dirty="0"/>
          </a:p>
        </p:txBody>
      </p:sp>
      <p:graphicFrame>
        <p:nvGraphicFramePr>
          <p:cNvPr id="22" name="Content Placeholder 3">
            <a:extLst>
              <a:ext uri="{FF2B5EF4-FFF2-40B4-BE49-F238E27FC236}">
                <a16:creationId xmlns:a16="http://schemas.microsoft.com/office/drawing/2014/main" id="{D55B6F48-5E90-41E8-D65F-FC2AA6AF67ED}"/>
              </a:ext>
            </a:extLst>
          </p:cNvPr>
          <p:cNvGraphicFramePr>
            <a:graphicFrameLocks noGrp="1"/>
          </p:cNvGraphicFramePr>
          <p:nvPr>
            <p:ph idx="1"/>
          </p:nvPr>
        </p:nvGraphicFramePr>
        <p:xfrm>
          <a:off x="371093" y="2718054"/>
          <a:ext cx="6134482" cy="3968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Audio 19">
            <a:hlinkClick r:id="" action="ppaction://media"/>
            <a:extLst>
              <a:ext uri="{FF2B5EF4-FFF2-40B4-BE49-F238E27FC236}">
                <a16:creationId xmlns:a16="http://schemas.microsoft.com/office/drawing/2014/main" id="{D970CDDB-8EB3-1FDC-10C2-FC6CFD58CAF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6517954"/>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16395" name="Rectangle 16394">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F3DD971-D9F2-916F-6CDC-362010528146}"/>
              </a:ext>
            </a:extLst>
          </p:cNvPr>
          <p:cNvSpPr>
            <a:spLocks noChangeArrowheads="1"/>
          </p:cNvSpPr>
          <p:nvPr/>
        </p:nvSpPr>
        <p:spPr bwMode="auto">
          <a:xfrm>
            <a:off x="974825" y="1151379"/>
            <a:ext cx="3989199" cy="39232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97764" eaLnBrk="1" hangingPunct="1">
              <a:lnSpc>
                <a:spcPct val="90000"/>
              </a:lnSpc>
              <a:spcAft>
                <a:spcPts val="522"/>
              </a:spcAft>
            </a:pPr>
            <a:r>
              <a:rPr lang="en-US" altLang="en-US" sz="1700" b="1" kern="1200">
                <a:solidFill>
                  <a:schemeClr val="tx1"/>
                </a:solidFill>
                <a:latin typeface="+mn-lt"/>
                <a:ea typeface="+mn-ea"/>
                <a:cs typeface="+mn-cs"/>
              </a:rPr>
              <a:t>Step 4: View detailed class information</a:t>
            </a:r>
            <a:br>
              <a:rPr lang="en-US" altLang="en-US" sz="1700" kern="1200">
                <a:solidFill>
                  <a:schemeClr val="tx1"/>
                </a:solidFill>
                <a:latin typeface="+mn-lt"/>
                <a:ea typeface="+mn-ea"/>
                <a:cs typeface="+mn-cs"/>
              </a:rPr>
            </a:br>
            <a:endParaRPr lang="en-US" altLang="en-US" sz="1700" kern="1200">
              <a:solidFill>
                <a:schemeClr val="tx1"/>
              </a:solidFill>
              <a:latin typeface="+mn-lt"/>
              <a:ea typeface="+mn-ea"/>
              <a:cs typeface="+mn-cs"/>
            </a:endParaRPr>
          </a:p>
          <a:p>
            <a:pPr defTabSz="397764" eaLnBrk="1" hangingPunct="1">
              <a:lnSpc>
                <a:spcPct val="90000"/>
              </a:lnSpc>
              <a:spcAft>
                <a:spcPts val="522"/>
              </a:spcAft>
            </a:pPr>
            <a:r>
              <a:rPr lang="en-US" altLang="en-US" sz="1700" kern="1200">
                <a:solidFill>
                  <a:schemeClr val="tx1"/>
                </a:solidFill>
                <a:latin typeface="+mn-lt"/>
                <a:ea typeface="+mn-ea"/>
                <a:cs typeface="+mn-cs"/>
              </a:rPr>
              <a:t>Review the class time and location and click "</a:t>
            </a:r>
            <a:r>
              <a:rPr lang="en-US" altLang="en-US" sz="1700" b="1" kern="1200">
                <a:solidFill>
                  <a:schemeClr val="tx1"/>
                </a:solidFill>
                <a:latin typeface="+mn-lt"/>
                <a:ea typeface="+mn-ea"/>
                <a:cs typeface="+mn-cs"/>
              </a:rPr>
              <a:t>Next</a:t>
            </a:r>
            <a:r>
              <a:rPr lang="en-US" altLang="en-US" sz="1700" kern="1200">
                <a:solidFill>
                  <a:schemeClr val="tx1"/>
                </a:solidFill>
                <a:latin typeface="+mn-lt"/>
                <a:ea typeface="+mn-ea"/>
                <a:cs typeface="+mn-cs"/>
              </a:rPr>
              <a:t>" to continue.</a:t>
            </a:r>
          </a:p>
          <a:p>
            <a:pPr defTabSz="397764" eaLnBrk="1" hangingPunct="1">
              <a:lnSpc>
                <a:spcPct val="90000"/>
              </a:lnSpc>
              <a:spcAft>
                <a:spcPts val="522"/>
              </a:spcAft>
            </a:pPr>
            <a:r>
              <a:rPr lang="en-US" altLang="en-US" sz="1700" kern="1200">
                <a:solidFill>
                  <a:schemeClr val="tx1"/>
                </a:solidFill>
                <a:latin typeface="+mn-lt"/>
                <a:ea typeface="+mn-ea"/>
                <a:cs typeface="+mn-cs"/>
              </a:rPr>
              <a:t>          </a:t>
            </a:r>
          </a:p>
          <a:p>
            <a:pPr defTabSz="397764" eaLnBrk="1" hangingPunct="1">
              <a:lnSpc>
                <a:spcPct val="90000"/>
              </a:lnSpc>
              <a:spcAft>
                <a:spcPts val="522"/>
              </a:spcAft>
            </a:pPr>
            <a:br>
              <a:rPr lang="en-US" altLang="en-US" sz="1700" kern="1200">
                <a:solidFill>
                  <a:schemeClr val="tx1"/>
                </a:solidFill>
                <a:latin typeface="+mn-lt"/>
                <a:ea typeface="+mn-ea"/>
                <a:cs typeface="+mn-cs"/>
              </a:rPr>
            </a:br>
            <a:r>
              <a:rPr lang="en-US" altLang="en-US" sz="1700" b="1" kern="1200">
                <a:solidFill>
                  <a:schemeClr val="tx1"/>
                </a:solidFill>
                <a:latin typeface="+mn-lt"/>
                <a:ea typeface="+mn-ea"/>
                <a:cs typeface="+mn-cs"/>
              </a:rPr>
              <a:t>Lecture/Lab courses</a:t>
            </a:r>
            <a:endParaRPr lang="en-US" altLang="en-US" sz="1700" kern="1200">
              <a:solidFill>
                <a:schemeClr val="tx1"/>
              </a:solidFill>
              <a:latin typeface="+mn-lt"/>
              <a:ea typeface="+mn-ea"/>
              <a:cs typeface="+mn-cs"/>
            </a:endParaRPr>
          </a:p>
          <a:p>
            <a:pPr defTabSz="397764" eaLnBrk="1" hangingPunct="1">
              <a:lnSpc>
                <a:spcPct val="90000"/>
              </a:lnSpc>
              <a:spcAft>
                <a:spcPts val="522"/>
              </a:spcAft>
            </a:pPr>
            <a:r>
              <a:rPr lang="en-US" altLang="en-US" sz="1700" kern="1200">
                <a:solidFill>
                  <a:schemeClr val="tx1"/>
                </a:solidFill>
                <a:latin typeface="+mn-lt"/>
                <a:ea typeface="+mn-ea"/>
                <a:cs typeface="+mn-cs"/>
              </a:rPr>
              <a:t>When swapping a class with a lab component you will be prompted on a new screen to select the lecture/lab component that coincides with the class you chose to swap to. Select this component and click "Next" to continue swapping. </a:t>
            </a:r>
            <a:endParaRPr kumimoji="0" lang="en-US" altLang="en-US" sz="1700" b="0" i="0" u="none" strike="noStrike" cap="none" normalizeH="0" baseline="0">
              <a:ln>
                <a:noFill/>
              </a:ln>
              <a:effectLst/>
              <a:latin typeface="+mn-lt"/>
            </a:endParaRPr>
          </a:p>
        </p:txBody>
      </p:sp>
      <p:pic>
        <p:nvPicPr>
          <p:cNvPr id="16386" name="Picture 2">
            <a:extLst>
              <a:ext uri="{FF2B5EF4-FFF2-40B4-BE49-F238E27FC236}">
                <a16:creationId xmlns:a16="http://schemas.microsoft.com/office/drawing/2014/main" id="{2095C60C-182F-3509-7D70-DC1134B37A9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64025" y="803062"/>
            <a:ext cx="6207838" cy="4895519"/>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F05EF33E-F7D2-E1A9-B945-CBC3A4BFAF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08604" y="4246367"/>
            <a:ext cx="1808569" cy="1808569"/>
          </a:xfrm>
          <a:prstGeom prst="ellipse">
            <a:avLst/>
          </a:prstGeom>
        </p:spPr>
      </p:pic>
    </p:spTree>
    <p:extLst>
      <p:ext uri="{BB962C8B-B14F-4D97-AF65-F5344CB8AC3E}">
        <p14:creationId xmlns:p14="http://schemas.microsoft.com/office/powerpoint/2010/main" val="1650279614"/>
      </p:ext>
    </p:extLst>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87CCDB-19E0-4547-B5ED-DBB015BF6874}"/>
              </a:ext>
            </a:extLst>
          </p:cNvPr>
          <p:cNvSpPr>
            <a:spLocks noChangeArrowheads="1"/>
          </p:cNvSpPr>
          <p:nvPr/>
        </p:nvSpPr>
        <p:spPr bwMode="auto">
          <a:xfrm>
            <a:off x="674342" y="-56529"/>
            <a:ext cx="4583460" cy="730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Step 5: Confirm your swap selection</a:t>
            </a:r>
            <a:br>
              <a:rPr kumimoji="0" lang="en-US" altLang="en-US" sz="1000" b="0" i="0" u="none" strike="noStrike" cap="none" normalizeH="0" baseline="0" dirty="0">
                <a:ln>
                  <a:noFill/>
                </a:ln>
                <a:solidFill>
                  <a:srgbClr val="FFFFFF"/>
                </a:solidFill>
                <a:effectLst/>
                <a:latin typeface="Arial" panose="020B0604020202020204" pitchFamily="34" charset="0"/>
                <a:cs typeface="Arial" panose="020B0604020202020204" pitchFamily="34" charset="0"/>
              </a:rPr>
            </a:br>
            <a:endParaRPr kumimoji="0" lang="en-US" altLang="en-US" sz="1000" b="0"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After reviewing the class information,</a:t>
            </a:r>
            <a:r>
              <a:rPr kumimoji="0" lang="en-US" altLang="en-US" sz="2000" b="0" i="0" u="none" strike="noStrike" cap="none" normalizeH="0" dirty="0">
                <a:ln>
                  <a:noFill/>
                </a:ln>
                <a:solidFill>
                  <a:srgbClr val="333333"/>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click </a:t>
            </a: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Finish Swapping</a:t>
            </a: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to confirm your swap selection.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410" name="Picture 2">
            <a:extLst>
              <a:ext uri="{FF2B5EF4-FFF2-40B4-BE49-F238E27FC236}">
                <a16:creationId xmlns:a16="http://schemas.microsoft.com/office/drawing/2014/main" id="{7A134E40-CF80-FB23-E3D0-F08C170DE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4" y="1233798"/>
            <a:ext cx="6957047" cy="439040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A608D34-EC41-B668-B94B-1C3FDA7EE1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6226134"/>
      </p:ext>
    </p:extLst>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2B92DA-BDAE-4295-1080-ABFBDB2B5CCA}"/>
              </a:ext>
            </a:extLst>
          </p:cNvPr>
          <p:cNvSpPr>
            <a:spLocks noChangeArrowheads="1"/>
          </p:cNvSpPr>
          <p:nvPr/>
        </p:nvSpPr>
        <p:spPr bwMode="auto">
          <a:xfrm>
            <a:off x="581025" y="2474753"/>
            <a:ext cx="4457700" cy="438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Arial" panose="020B0604020202020204" pitchFamily="34" charset="0"/>
                <a:cs typeface="Arial" panose="020B0604020202020204" pitchFamily="34" charset="0"/>
              </a:rPr>
              <a:t>Step 6: View the result of swap request</a:t>
            </a:r>
            <a:br>
              <a:rPr kumimoji="0" lang="en-US" altLang="en-US" sz="1000" b="0" i="0" u="none" strike="noStrike" cap="none" normalizeH="0" baseline="0" dirty="0">
                <a:ln>
                  <a:noFill/>
                </a:ln>
                <a:effectLst/>
                <a:latin typeface="Arial" panose="020B0604020202020204" pitchFamily="34" charset="0"/>
                <a:cs typeface="Arial" panose="020B0604020202020204" pitchFamily="34" charset="0"/>
              </a:rPr>
            </a:br>
            <a:endParaRPr kumimoji="0" lang="en-US" altLang="en-US" sz="10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23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434" name="Picture 2">
            <a:extLst>
              <a:ext uri="{FF2B5EF4-FFF2-40B4-BE49-F238E27FC236}">
                <a16:creationId xmlns:a16="http://schemas.microsoft.com/office/drawing/2014/main" id="{E0A75A9F-3B87-ED5A-4435-13531AC57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014412"/>
            <a:ext cx="7143750" cy="5100638"/>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9B747B36-857E-5F92-063C-9F9A7C4099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5502618"/>
      </p:ext>
    </p:extLst>
  </p:cSld>
  <p:clrMapOvr>
    <a:masterClrMapping/>
  </p:clrMapOvr>
  <mc:AlternateContent xmlns:mc="http://schemas.openxmlformats.org/markup-compatibility/2006" xmlns:p14="http://schemas.microsoft.com/office/powerpoint/2010/main">
    <mc:Choice Requires="p14">
      <p:transition spd="slow" p14:dur="2000" advTm="4788"/>
    </mc:Choice>
    <mc:Fallback xmlns="">
      <p:transition spd="slow" advTm="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FFFA3-8D0E-7CA7-A509-53DFE4718208}"/>
              </a:ext>
            </a:extLst>
          </p:cNvPr>
          <p:cNvSpPr>
            <a:spLocks noGrp="1"/>
          </p:cNvSpPr>
          <p:nvPr>
            <p:ph type="title"/>
          </p:nvPr>
        </p:nvSpPr>
        <p:spPr>
          <a:xfrm>
            <a:off x="1069848" y="4846002"/>
            <a:ext cx="10058400" cy="1522993"/>
          </a:xfrm>
        </p:spPr>
        <p:txBody>
          <a:bodyPr>
            <a:normAutofit/>
          </a:bodyPr>
          <a:lstStyle/>
          <a:p>
            <a:r>
              <a:rPr lang="en-CA" sz="5100" b="1" i="0" dirty="0">
                <a:effectLst/>
                <a:latin typeface="Georgia" panose="02040502050405020303" pitchFamily="18" charset="0"/>
              </a:rPr>
              <a:t>Choose Your Elective</a:t>
            </a:r>
            <a:br>
              <a:rPr lang="en-CA" sz="5100" b="1" i="0" dirty="0">
                <a:effectLst/>
                <a:latin typeface="Georgia" panose="02040502050405020303" pitchFamily="18" charset="0"/>
              </a:rPr>
            </a:br>
            <a:endParaRPr lang="en-CA" sz="5100" dirty="0"/>
          </a:p>
        </p:txBody>
      </p:sp>
      <p:grpSp>
        <p:nvGrpSpPr>
          <p:cNvPr id="26" name="Group 25">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8" name="Oval 27">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0EB87E35-4E51-C72A-3637-02906CC025EB}"/>
              </a:ext>
            </a:extLst>
          </p:cNvPr>
          <p:cNvSpPr>
            <a:spLocks noGrp="1"/>
          </p:cNvSpPr>
          <p:nvPr>
            <p:ph idx="1"/>
          </p:nvPr>
        </p:nvSpPr>
        <p:spPr>
          <a:xfrm>
            <a:off x="1069848" y="277982"/>
            <a:ext cx="9467849" cy="3805013"/>
          </a:xfrm>
        </p:spPr>
        <p:txBody>
          <a:bodyPr>
            <a:noAutofit/>
          </a:bodyPr>
          <a:lstStyle/>
          <a:p>
            <a:pPr marL="0" indent="0" defTabSz="640080">
              <a:spcBef>
                <a:spcPts val="840"/>
              </a:spcBef>
              <a:buNone/>
            </a:pPr>
            <a:r>
              <a:rPr lang="en-CA" sz="2400" kern="1200" dirty="0">
                <a:solidFill>
                  <a:srgbClr val="414A51"/>
                </a:solidFill>
                <a:latin typeface="Open Sans" panose="020B0606030504020204" pitchFamily="34" charset="0"/>
                <a:ea typeface="+mn-ea"/>
                <a:cs typeface="+mn-cs"/>
              </a:rPr>
              <a:t>Depending on your program, you will either enrol in a </a:t>
            </a:r>
            <a:r>
              <a:rPr lang="en-CA" sz="2400" b="1" kern="1200" dirty="0">
                <a:solidFill>
                  <a:srgbClr val="414A51"/>
                </a:solidFill>
                <a:latin typeface="Open Sans" panose="020B0606030504020204" pitchFamily="34" charset="0"/>
                <a:ea typeface="+mn-ea"/>
                <a:cs typeface="+mn-cs"/>
              </a:rPr>
              <a:t>General Elective, a Program Elective</a:t>
            </a:r>
            <a:r>
              <a:rPr lang="en-CA" sz="2400" kern="1200" dirty="0">
                <a:solidFill>
                  <a:srgbClr val="414A51"/>
                </a:solidFill>
                <a:latin typeface="Open Sans" panose="020B0606030504020204" pitchFamily="34" charset="0"/>
                <a:ea typeface="+mn-ea"/>
                <a:cs typeface="+mn-cs"/>
              </a:rPr>
              <a:t> or a </a:t>
            </a:r>
            <a:r>
              <a:rPr lang="en-CA" sz="2400" b="1" kern="1200" dirty="0">
                <a:solidFill>
                  <a:srgbClr val="414A51"/>
                </a:solidFill>
                <a:latin typeface="Open Sans" panose="020B0606030504020204" pitchFamily="34" charset="0"/>
                <a:ea typeface="+mn-ea"/>
                <a:cs typeface="+mn-cs"/>
              </a:rPr>
              <a:t>Breadth Elective</a:t>
            </a:r>
            <a:r>
              <a:rPr lang="en-CA" sz="2400" kern="1200" dirty="0">
                <a:solidFill>
                  <a:srgbClr val="414A51"/>
                </a:solidFill>
                <a:latin typeface="Open Sans" panose="020B0606030504020204" pitchFamily="34" charset="0"/>
                <a:ea typeface="+mn-ea"/>
                <a:cs typeface="+mn-cs"/>
              </a:rPr>
              <a:t>. </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Elective places are limited and assigned on a first come, first served basis - so it is strongly recommended that you enrol in your elective as soon as possible.</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Once cross-campus enrolment opens, more options may become available to you. However, it's recommended that you select an elective as soon as possible in case your preferred option isn't available.</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 </a:t>
            </a:r>
            <a:br>
              <a:rPr lang="en-CA" sz="2400" kern="1200" dirty="0">
                <a:solidFill>
                  <a:schemeClr val="tx1"/>
                </a:solidFill>
                <a:latin typeface="+mn-lt"/>
                <a:ea typeface="+mn-ea"/>
                <a:cs typeface="+mn-cs"/>
              </a:rPr>
            </a:br>
            <a:endParaRPr lang="en-CA" sz="2400" dirty="0"/>
          </a:p>
        </p:txBody>
      </p:sp>
      <p:pic>
        <p:nvPicPr>
          <p:cNvPr id="17" name="Audio 16">
            <a:hlinkClick r:id="" action="ppaction://media"/>
            <a:extLst>
              <a:ext uri="{FF2B5EF4-FFF2-40B4-BE49-F238E27FC236}">
                <a16:creationId xmlns:a16="http://schemas.microsoft.com/office/drawing/2014/main" id="{FAEFA18B-91E2-E34E-DA18-DB667CC7580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798922826"/>
      </p:ext>
    </p:extLst>
  </p:cSld>
  <p:clrMapOvr>
    <a:masterClrMapping/>
  </p:clrMapOvr>
  <mc:AlternateContent xmlns:mc="http://schemas.openxmlformats.org/markup-compatibility/2006" xmlns:p14="http://schemas.microsoft.com/office/powerpoint/2010/main">
    <mc:Choice Requires="p14">
      <p:transition spd="slow" p14:dur="2000" advTm="30261"/>
    </mc:Choice>
    <mc:Fallback xmlns="">
      <p:transition spd="slow" advTm="3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6E9C-6236-8C5A-C065-1C54E6927E27}"/>
              </a:ext>
            </a:extLst>
          </p:cNvPr>
          <p:cNvSpPr>
            <a:spLocks noGrp="1"/>
          </p:cNvSpPr>
          <p:nvPr>
            <p:ph type="title"/>
          </p:nvPr>
        </p:nvSpPr>
        <p:spPr/>
        <p:txBody>
          <a:bodyPr/>
          <a:lstStyle/>
          <a:p>
            <a:r>
              <a:rPr lang="en-CA" b="1" dirty="0"/>
              <a:t>Electives</a:t>
            </a:r>
            <a:r>
              <a:rPr lang="en-CA" dirty="0"/>
              <a:t> - </a:t>
            </a:r>
            <a:r>
              <a:rPr lang="en-CA" sz="4400" i="1" dirty="0">
                <a:solidFill>
                  <a:srgbClr val="333333"/>
                </a:solidFill>
                <a:effectLst/>
                <a:latin typeface="Arial" panose="020B0604020202020204" pitchFamily="34" charset="0"/>
              </a:rPr>
              <a:t>For assigned schedule students</a:t>
            </a:r>
            <a:endParaRPr lang="en-CA" dirty="0"/>
          </a:p>
        </p:txBody>
      </p:sp>
      <p:sp>
        <p:nvSpPr>
          <p:cNvPr id="3" name="Content Placeholder 2">
            <a:extLst>
              <a:ext uri="{FF2B5EF4-FFF2-40B4-BE49-F238E27FC236}">
                <a16:creationId xmlns:a16="http://schemas.microsoft.com/office/drawing/2014/main" id="{B92F727D-5922-BC51-419D-1EE97E9DC94B}"/>
              </a:ext>
            </a:extLst>
          </p:cNvPr>
          <p:cNvSpPr>
            <a:spLocks noGrp="1"/>
          </p:cNvSpPr>
          <p:nvPr>
            <p:ph idx="1"/>
          </p:nvPr>
        </p:nvSpPr>
        <p:spPr/>
        <p:txBody>
          <a:bodyPr>
            <a:normAutofit lnSpcReduction="10000"/>
          </a:bodyPr>
          <a:lstStyle/>
          <a:p>
            <a:r>
              <a:rPr lang="en-CA" sz="2000" b="0" i="0" dirty="0">
                <a:solidFill>
                  <a:srgbClr val="333333"/>
                </a:solidFill>
                <a:effectLst/>
                <a:latin typeface="Arial" panose="020B0604020202020204" pitchFamily="34" charset="0"/>
              </a:rPr>
              <a:t>If you will be issued a schedule, you may continue to swap your placeholder for an elective </a:t>
            </a:r>
          </a:p>
          <a:p>
            <a:pPr marL="0" indent="0">
              <a:buNone/>
            </a:pPr>
            <a:endParaRPr lang="en-CA" sz="2000" b="0" i="0" dirty="0">
              <a:solidFill>
                <a:srgbClr val="333333"/>
              </a:solidFill>
              <a:effectLst/>
              <a:latin typeface="Arial" panose="020B0604020202020204" pitchFamily="34" charset="0"/>
            </a:endParaRPr>
          </a:p>
          <a:p>
            <a:r>
              <a:rPr lang="en-CA" sz="2000" b="1" i="0" dirty="0">
                <a:solidFill>
                  <a:srgbClr val="333333"/>
                </a:solidFill>
                <a:effectLst/>
                <a:latin typeface="Arial" panose="020B0604020202020204" pitchFamily="34" charset="0"/>
              </a:rPr>
              <a:t>Breadth electives are NOT associated with any single campus.</a:t>
            </a:r>
            <a:r>
              <a:rPr lang="en-CA" sz="2000" b="0" i="0" dirty="0">
                <a:solidFill>
                  <a:srgbClr val="333333"/>
                </a:solidFill>
                <a:effectLst/>
                <a:latin typeface="Arial" panose="020B0604020202020204" pitchFamily="34" charset="0"/>
              </a:rPr>
              <a:t> This means that when you click on your Breadth elective placeholder, you will now see breadth electives available across ALL campuses, regardless of which time block you're associated with. This will allow you to freely swap your placeholder with an elective from another campus. </a:t>
            </a:r>
          </a:p>
          <a:p>
            <a:pPr marL="0" indent="0">
              <a:buNone/>
            </a:pPr>
            <a:endParaRPr lang="en-CA" sz="2000" b="0" i="0" dirty="0">
              <a:solidFill>
                <a:srgbClr val="333333"/>
              </a:solidFill>
              <a:effectLst/>
              <a:latin typeface="Arial" panose="020B0604020202020204" pitchFamily="34" charset="0"/>
            </a:endParaRPr>
          </a:p>
          <a:p>
            <a:r>
              <a:rPr lang="en-CA" sz="2000" dirty="0">
                <a:solidFill>
                  <a:srgbClr val="333333"/>
                </a:solidFill>
                <a:latin typeface="Arial" panose="020B0604020202020204" pitchFamily="34" charset="0"/>
              </a:rPr>
              <a:t>General Education electives ARE NOT associated with specific dates or time blocks. The placeholder sits at the bottom of your schedule, and when you click on the placeholder, you'll be able to see ALL offerings at your HOME CAMPUS only, regardless of the date and time. This will allow you to freely select an elective. </a:t>
            </a:r>
          </a:p>
        </p:txBody>
      </p:sp>
      <p:pic>
        <p:nvPicPr>
          <p:cNvPr id="29" name="Audio 28">
            <a:hlinkClick r:id="" action="ppaction://media"/>
            <a:extLst>
              <a:ext uri="{FF2B5EF4-FFF2-40B4-BE49-F238E27FC236}">
                <a16:creationId xmlns:a16="http://schemas.microsoft.com/office/drawing/2014/main" id="{1A3CF715-889E-EA64-FFCF-3D727E2B13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0531448"/>
      </p:ext>
    </p:extLst>
  </p:cSld>
  <p:clrMapOvr>
    <a:masterClrMapping/>
  </p:clrMapOvr>
  <mc:AlternateContent xmlns:mc="http://schemas.openxmlformats.org/markup-compatibility/2006" xmlns:p14="http://schemas.microsoft.com/office/powerpoint/2010/main">
    <mc:Choice Requires="p14">
      <p:transition spd="slow" p14:dur="2000" advTm="51061"/>
    </mc:Choice>
    <mc:Fallback xmlns="">
      <p:transition spd="slow" advTm="51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DDEF7-E929-597A-A7DA-96F45A6A4544}"/>
              </a:ext>
            </a:extLst>
          </p:cNvPr>
          <p:cNvSpPr>
            <a:spLocks noGrp="1"/>
          </p:cNvSpPr>
          <p:nvPr>
            <p:ph type="title"/>
          </p:nvPr>
        </p:nvSpPr>
        <p:spPr>
          <a:xfrm>
            <a:off x="1069848" y="4846002"/>
            <a:ext cx="10058400" cy="1522993"/>
          </a:xfrm>
        </p:spPr>
        <p:txBody>
          <a:bodyPr>
            <a:normAutofit/>
          </a:bodyPr>
          <a:lstStyle/>
          <a:p>
            <a:br>
              <a:rPr lang="en-CA" sz="3300" b="1" i="0">
                <a:effectLst/>
                <a:latin typeface="Georgia" panose="02040502050405020303" pitchFamily="18" charset="0"/>
              </a:rPr>
            </a:br>
            <a:r>
              <a:rPr lang="en-CA" sz="3300" b="1" i="0">
                <a:effectLst/>
                <a:latin typeface="Georgia" panose="02040502050405020303" pitchFamily="18" charset="0"/>
              </a:rPr>
              <a:t>Electives Placeholder</a:t>
            </a:r>
            <a:br>
              <a:rPr lang="en-CA" sz="3300" b="1" i="0">
                <a:effectLst/>
                <a:latin typeface="Georgia" panose="02040502050405020303" pitchFamily="18" charset="0"/>
              </a:rPr>
            </a:br>
            <a:endParaRPr lang="en-CA" sz="3300"/>
          </a:p>
        </p:txBody>
      </p:sp>
      <p:grpSp>
        <p:nvGrpSpPr>
          <p:cNvPr id="18" name="Group 17">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0" name="Oval 19">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36790B82-6262-E7F9-BEDD-4FC06FE437B8}"/>
              </a:ext>
            </a:extLst>
          </p:cNvPr>
          <p:cNvSpPr>
            <a:spLocks noGrp="1"/>
          </p:cNvSpPr>
          <p:nvPr>
            <p:ph idx="1"/>
          </p:nvPr>
        </p:nvSpPr>
        <p:spPr>
          <a:xfrm>
            <a:off x="1200150" y="633637"/>
            <a:ext cx="3650958" cy="2691416"/>
          </a:xfrm>
        </p:spPr>
        <p:txBody>
          <a:bodyPr>
            <a:normAutofit/>
          </a:bodyPr>
          <a:lstStyle/>
          <a:p>
            <a:pPr marL="0" indent="0" defTabSz="557784">
              <a:spcBef>
                <a:spcPts val="732"/>
              </a:spcBef>
              <a:buNone/>
            </a:pPr>
            <a:r>
              <a:rPr lang="en-CA" kern="1200" dirty="0">
                <a:solidFill>
                  <a:srgbClr val="414A51"/>
                </a:solidFill>
                <a:latin typeface="Open Sans" panose="020B0606030504020204" pitchFamily="34" charset="0"/>
                <a:ea typeface="+mn-ea"/>
                <a:cs typeface="+mn-cs"/>
              </a:rPr>
              <a:t>If you are required to take an elective, an elective placeholder will be on your schedule. You need to swap each placeholder with a course. Select the class you wish to swap from the dropdown menu.</a:t>
            </a:r>
          </a:p>
          <a:p>
            <a:endParaRPr lang="en-CA" dirty="0"/>
          </a:p>
        </p:txBody>
      </p:sp>
      <p:pic>
        <p:nvPicPr>
          <p:cNvPr id="5" name="Picture 2" descr="Select term">
            <a:extLst>
              <a:ext uri="{FF2B5EF4-FFF2-40B4-BE49-F238E27FC236}">
                <a16:creationId xmlns:a16="http://schemas.microsoft.com/office/drawing/2014/main" id="{49477D61-4740-EDDE-5212-08CD9B20ECA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092281" y="864606"/>
            <a:ext cx="6035967" cy="367287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66473881-105B-F9D6-CCE1-9DB0E7B0437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283852" y="2422835"/>
            <a:ext cx="1272556" cy="1272556"/>
          </a:xfrm>
          <a:prstGeom prst="ellipse">
            <a:avLst/>
          </a:prstGeom>
        </p:spPr>
      </p:pic>
    </p:spTree>
    <p:extLst>
      <p:ext uri="{BB962C8B-B14F-4D97-AF65-F5344CB8AC3E}">
        <p14:creationId xmlns:p14="http://schemas.microsoft.com/office/powerpoint/2010/main" val="3244753515"/>
      </p:ext>
    </p:extLst>
  </p:cSld>
  <p:clrMapOvr>
    <a:masterClrMapping/>
  </p:clrMapOvr>
  <mc:AlternateContent xmlns:mc="http://schemas.openxmlformats.org/markup-compatibility/2006" xmlns:p14="http://schemas.microsoft.com/office/powerpoint/2010/main">
    <mc:Choice Requires="p14">
      <p:transition spd="slow" p14:dur="2000" advTm="15014"/>
    </mc:Choice>
    <mc:Fallback xmlns="">
      <p:transition spd="slow" advTm="1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20491" name="Rectangle 2049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CFFBD0-DF80-7FD7-6F22-66CC14D6B7D4}"/>
              </a:ext>
            </a:extLst>
          </p:cNvPr>
          <p:cNvSpPr txBox="1"/>
          <p:nvPr/>
        </p:nvSpPr>
        <p:spPr>
          <a:xfrm>
            <a:off x="796201" y="1623859"/>
            <a:ext cx="3365010" cy="2295847"/>
          </a:xfrm>
          <a:prstGeom prst="rect">
            <a:avLst/>
          </a:prstGeom>
          <a:noFill/>
        </p:spPr>
        <p:txBody>
          <a:bodyPr wrap="square">
            <a:spAutoFit/>
          </a:bodyPr>
          <a:lstStyle/>
          <a:p>
            <a:pPr defTabSz="402336">
              <a:spcAft>
                <a:spcPts val="600"/>
              </a:spcAft>
            </a:pPr>
            <a:r>
              <a:rPr lang="en-CA" sz="1584" kern="1200">
                <a:solidFill>
                  <a:srgbClr val="333333"/>
                </a:solidFill>
                <a:latin typeface="Arial" panose="020B0604020202020204" pitchFamily="34" charset="0"/>
                <a:ea typeface="+mn-ea"/>
                <a:cs typeface="+mn-cs"/>
              </a:rPr>
              <a:t>This will bring you to the Search Criteria page – DO NOT ENTER ANY VALUES ON THIS SCREEN. Click the </a:t>
            </a:r>
            <a:r>
              <a:rPr lang="en-CA" sz="1584" b="1" kern="1200">
                <a:solidFill>
                  <a:srgbClr val="333333"/>
                </a:solidFill>
                <a:latin typeface="Arial" panose="020B0604020202020204" pitchFamily="34" charset="0"/>
                <a:ea typeface="+mn-ea"/>
                <a:cs typeface="+mn-cs"/>
              </a:rPr>
              <a:t>"Search" button to generate your list of electives.</a:t>
            </a:r>
            <a:r>
              <a:rPr lang="en-CA" sz="1584" kern="1200">
                <a:solidFill>
                  <a:srgbClr val="333333"/>
                </a:solidFill>
                <a:latin typeface="Arial" panose="020B0604020202020204" pitchFamily="34" charset="0"/>
                <a:ea typeface="+mn-ea"/>
                <a:cs typeface="+mn-cs"/>
              </a:rPr>
              <a:t> Review your elective options and click the </a:t>
            </a:r>
            <a:r>
              <a:rPr lang="en-CA" sz="1584" b="1" kern="1200">
                <a:solidFill>
                  <a:srgbClr val="333333"/>
                </a:solidFill>
                <a:latin typeface="Arial" panose="020B0604020202020204" pitchFamily="34" charset="0"/>
                <a:ea typeface="+mn-ea"/>
                <a:cs typeface="+mn-cs"/>
              </a:rPr>
              <a:t>"Select"</a:t>
            </a:r>
            <a:r>
              <a:rPr lang="en-CA" sz="1584" kern="1200">
                <a:solidFill>
                  <a:srgbClr val="333333"/>
                </a:solidFill>
                <a:latin typeface="Arial" panose="020B0604020202020204" pitchFamily="34" charset="0"/>
                <a:ea typeface="+mn-ea"/>
                <a:cs typeface="+mn-cs"/>
              </a:rPr>
              <a:t> button next to the class you want.</a:t>
            </a:r>
            <a:endParaRPr lang="en-CA"/>
          </a:p>
        </p:txBody>
      </p:sp>
      <p:pic>
        <p:nvPicPr>
          <p:cNvPr id="20482" name="Picture 2" descr=" Click search">
            <a:extLst>
              <a:ext uri="{FF2B5EF4-FFF2-40B4-BE49-F238E27FC236}">
                <a16:creationId xmlns:a16="http://schemas.microsoft.com/office/drawing/2014/main" id="{EE71C07F-20FC-4916-F9FF-673AAC555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783" y="1114239"/>
            <a:ext cx="7378015" cy="4279998"/>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C2388470-16D3-19D0-2AF4-608BA3059DE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495682" y="3916724"/>
            <a:ext cx="1827035" cy="1827035"/>
          </a:xfrm>
          <a:prstGeom prst="ellipse">
            <a:avLst/>
          </a:prstGeom>
        </p:spPr>
      </p:pic>
    </p:spTree>
    <p:extLst>
      <p:ext uri="{BB962C8B-B14F-4D97-AF65-F5344CB8AC3E}">
        <p14:creationId xmlns:p14="http://schemas.microsoft.com/office/powerpoint/2010/main" val="4180642268"/>
      </p:ext>
    </p:extLst>
  </p:cSld>
  <p:clrMapOvr>
    <a:masterClrMapping/>
  </p:clrMapOvr>
  <mc:AlternateContent xmlns:mc="http://schemas.openxmlformats.org/markup-compatibility/2006" xmlns:p14="http://schemas.microsoft.com/office/powerpoint/2010/main">
    <mc:Choice Requires="p14">
      <p:transition spd="slow" p14:dur="2000" advTm="14549"/>
    </mc:Choice>
    <mc:Fallback xmlns="">
      <p:transition spd="slow" advTm="1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C1C4A-633F-99D4-BE42-79F55FBA0D9B}"/>
              </a:ext>
            </a:extLst>
          </p:cNvPr>
          <p:cNvSpPr>
            <a:spLocks noGrp="1"/>
          </p:cNvSpPr>
          <p:nvPr>
            <p:ph type="title"/>
          </p:nvPr>
        </p:nvSpPr>
        <p:spPr/>
        <p:txBody>
          <a:bodyPr>
            <a:normAutofit/>
          </a:bodyPr>
          <a:lstStyle/>
          <a:p>
            <a:r>
              <a:rPr lang="en-CA" sz="2000" i="0" dirty="0">
                <a:solidFill>
                  <a:srgbClr val="333333"/>
                </a:solidFill>
                <a:effectLst/>
                <a:latin typeface="Arial" panose="020B0604020202020204" pitchFamily="34" charset="0"/>
              </a:rPr>
              <a:t>To complete your enrolment, click the “Finish Swapping” button at the bottom of the page.</a:t>
            </a:r>
            <a:endParaRPr lang="en-CA" sz="2000" dirty="0"/>
          </a:p>
        </p:txBody>
      </p:sp>
      <p:pic>
        <p:nvPicPr>
          <p:cNvPr id="21508" name="Picture 4" descr="Open Enrollment: Swap">
            <a:extLst>
              <a:ext uri="{FF2B5EF4-FFF2-40B4-BE49-F238E27FC236}">
                <a16:creationId xmlns:a16="http://schemas.microsoft.com/office/drawing/2014/main" id="{0A4CA1B3-EE7C-EB2B-043C-550BA423EA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368136" y="2120900"/>
            <a:ext cx="7462078" cy="4051300"/>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94651B9A-4BDB-61D7-D39E-B5C29CD485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0631242"/>
      </p:ext>
    </p:extLst>
  </p:cSld>
  <p:clrMapOvr>
    <a:masterClrMapping/>
  </p:clrMapOvr>
  <mc:AlternateContent xmlns:mc="http://schemas.openxmlformats.org/markup-compatibility/2006" xmlns:p14="http://schemas.microsoft.com/office/powerpoint/2010/main">
    <mc:Choice Requires="p14">
      <p:transition spd="slow" p14:dur="2000" advTm="6286"/>
    </mc:Choice>
    <mc:Fallback xmlns="">
      <p:transition spd="slow" advTm="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9F0B7-D3D0-696F-6C3B-EED6315AB8C1}"/>
              </a:ext>
            </a:extLst>
          </p:cNvPr>
          <p:cNvSpPr>
            <a:spLocks noGrp="1"/>
          </p:cNvSpPr>
          <p:nvPr>
            <p:ph type="title"/>
          </p:nvPr>
        </p:nvSpPr>
        <p:spPr>
          <a:xfrm>
            <a:off x="1069848" y="4846002"/>
            <a:ext cx="10058400" cy="1522993"/>
          </a:xfrm>
        </p:spPr>
        <p:txBody>
          <a:bodyPr>
            <a:normAutofit/>
          </a:bodyPr>
          <a:lstStyle/>
          <a:p>
            <a:r>
              <a:rPr lang="en-CA" sz="6000" dirty="0"/>
              <a:t>How to Re-add a Dropped Elective</a:t>
            </a:r>
          </a:p>
        </p:txBody>
      </p:sp>
      <p:grpSp>
        <p:nvGrpSpPr>
          <p:cNvPr id="28" name="Group 27">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0" name="Oval 29">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BA9C7BB3-8F3D-3B96-95BE-CF7D11602743}"/>
              </a:ext>
            </a:extLst>
          </p:cNvPr>
          <p:cNvSpPr>
            <a:spLocks noGrp="1"/>
          </p:cNvSpPr>
          <p:nvPr>
            <p:ph idx="1"/>
          </p:nvPr>
        </p:nvSpPr>
        <p:spPr>
          <a:xfrm>
            <a:off x="1063752" y="412339"/>
            <a:ext cx="9683876" cy="4433663"/>
          </a:xfrm>
        </p:spPr>
        <p:txBody>
          <a:bodyPr>
            <a:normAutofit/>
          </a:bodyPr>
          <a:lstStyle/>
          <a:p>
            <a:pPr marL="0" indent="0" defTabSz="640080">
              <a:spcBef>
                <a:spcPts val="840"/>
              </a:spcBef>
              <a:buNone/>
            </a:pPr>
            <a:r>
              <a:rPr lang="en-CA" sz="2400" kern="1200" dirty="0">
                <a:solidFill>
                  <a:srgbClr val="414A51"/>
                </a:solidFill>
                <a:latin typeface="Open Sans" panose="020B0606030504020204" pitchFamily="34" charset="0"/>
                <a:ea typeface="+mn-ea"/>
                <a:cs typeface="+mn-cs"/>
              </a:rPr>
              <a:t>If you have an assigned schedule and you have dropped your elective and/or placeholder, don't worry! You can add a new elective using the enrolment shopping cart.</a:t>
            </a: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kern="1200" dirty="0">
                <a:solidFill>
                  <a:srgbClr val="414A51"/>
                </a:solidFill>
                <a:latin typeface="Open Sans" panose="020B0606030504020204" pitchFamily="34" charset="0"/>
                <a:ea typeface="+mn-ea"/>
                <a:cs typeface="+mn-cs"/>
              </a:rPr>
              <a:t>If your Program is exempt from Add, you may visit your campus Service Hub or email registration@sheridancollege.ca</a:t>
            </a:r>
            <a:endParaRPr lang="en-CA" sz="2400" dirty="0">
              <a:solidFill>
                <a:srgbClr val="414A51"/>
              </a:solidFill>
              <a:latin typeface="Open Sans" panose="020B0606030504020204" pitchFamily="34" charset="0"/>
            </a:endParaRPr>
          </a:p>
          <a:p>
            <a:pPr marL="0" indent="0" defTabSz="640080">
              <a:spcBef>
                <a:spcPts val="840"/>
              </a:spcBef>
              <a:buNone/>
            </a:pPr>
            <a:endParaRPr lang="en-CA" sz="2400" kern="1200" dirty="0">
              <a:solidFill>
                <a:srgbClr val="414A51"/>
              </a:solidFill>
              <a:latin typeface="Open Sans" panose="020B0606030504020204" pitchFamily="34" charset="0"/>
              <a:ea typeface="+mn-ea"/>
              <a:cs typeface="+mn-cs"/>
            </a:endParaRPr>
          </a:p>
          <a:p>
            <a:endParaRPr lang="en-CA" dirty="0"/>
          </a:p>
        </p:txBody>
      </p:sp>
      <p:pic>
        <p:nvPicPr>
          <p:cNvPr id="6" name="Audio 5">
            <a:hlinkClick r:id="" action="ppaction://media"/>
            <a:extLst>
              <a:ext uri="{FF2B5EF4-FFF2-40B4-BE49-F238E27FC236}">
                <a16:creationId xmlns:a16="http://schemas.microsoft.com/office/drawing/2014/main" id="{F6844A93-5051-0CF2-954D-3C52013A31C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29194" t="-129194" r="-129194" b="-129194"/>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464980225"/>
      </p:ext>
    </p:extLst>
  </p:cSld>
  <p:clrMapOvr>
    <a:masterClrMapping/>
  </p:clrMapOvr>
  <mc:AlternateContent xmlns:mc="http://schemas.openxmlformats.org/markup-compatibility/2006" xmlns:p14="http://schemas.microsoft.com/office/powerpoint/2010/main">
    <mc:Choice Requires="p14">
      <p:transition spd="slow" p14:dur="2000" advTm="22064"/>
    </mc:Choice>
    <mc:Fallback xmlns="">
      <p:transition spd="slow" advTm="2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dd courses">
            <a:extLst>
              <a:ext uri="{FF2B5EF4-FFF2-40B4-BE49-F238E27FC236}">
                <a16:creationId xmlns:a16="http://schemas.microsoft.com/office/drawing/2014/main" id="{544A2F85-2A4D-3A4F-1DE2-92297E2ED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0"/>
            <a:ext cx="7332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3BA63C11-8A7C-9373-0926-A620BBA5E3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558803"/>
      </p:ext>
    </p:extLst>
  </p:cSld>
  <p:clrMapOvr>
    <a:masterClrMapping/>
  </p:clrMapOvr>
  <mc:AlternateContent xmlns:mc="http://schemas.openxmlformats.org/markup-compatibility/2006" xmlns:p14="http://schemas.microsoft.com/office/powerpoint/2010/main">
    <mc:Choice Requires="p14">
      <p:transition spd="slow" p14:dur="2000" advTm="18396"/>
    </mc:Choice>
    <mc:Fallback xmlns="">
      <p:transition spd="slow" advTm="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9546-C1D5-F49A-E7F5-8D1EB596F246}"/>
              </a:ext>
            </a:extLst>
          </p:cNvPr>
          <p:cNvSpPr>
            <a:spLocks noGrp="1"/>
          </p:cNvSpPr>
          <p:nvPr>
            <p:ph type="title"/>
          </p:nvPr>
        </p:nvSpPr>
        <p:spPr/>
        <p:txBody>
          <a:bodyPr/>
          <a:lstStyle/>
          <a:p>
            <a:r>
              <a:rPr lang="en-CA" b="1" i="0" dirty="0">
                <a:solidFill>
                  <a:srgbClr val="003767"/>
                </a:solidFill>
                <a:effectLst/>
                <a:latin typeface="Georgia" panose="02040502050405020303" pitchFamily="18" charset="0"/>
              </a:rPr>
              <a:t>Access Your Schedule</a:t>
            </a:r>
            <a:br>
              <a:rPr lang="en-CA" b="1" i="0" dirty="0">
                <a:solidFill>
                  <a:srgbClr val="003767"/>
                </a:solidFill>
                <a:effectLst/>
                <a:latin typeface="Georgia" panose="02040502050405020303" pitchFamily="18" charset="0"/>
              </a:rPr>
            </a:br>
            <a:endParaRPr lang="en-CA" dirty="0"/>
          </a:p>
        </p:txBody>
      </p:sp>
      <p:graphicFrame>
        <p:nvGraphicFramePr>
          <p:cNvPr id="25" name="Content Placeholder 2">
            <a:extLst>
              <a:ext uri="{FF2B5EF4-FFF2-40B4-BE49-F238E27FC236}">
                <a16:creationId xmlns:a16="http://schemas.microsoft.com/office/drawing/2014/main" id="{D3A0784F-ECB3-EA2B-FB2E-5B2C47FCD966}"/>
              </a:ext>
            </a:extLst>
          </p:cNvPr>
          <p:cNvGraphicFramePr>
            <a:graphicFrameLocks noGrp="1"/>
          </p:cNvGraphicFramePr>
          <p:nvPr>
            <p:ph idx="1"/>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Audio 22">
            <a:hlinkClick r:id="" action="ppaction://media"/>
            <a:extLst>
              <a:ext uri="{FF2B5EF4-FFF2-40B4-BE49-F238E27FC236}">
                <a16:creationId xmlns:a16="http://schemas.microsoft.com/office/drawing/2014/main" id="{2504180D-0621-1333-2605-4FDDC004FE3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9794306"/>
      </p:ext>
    </p:extLst>
  </p:cSld>
  <p:clrMapOvr>
    <a:masterClrMapping/>
  </p:clrMapOvr>
  <mc:AlternateContent xmlns:mc="http://schemas.openxmlformats.org/markup-compatibility/2006" xmlns:p14="http://schemas.microsoft.com/office/powerpoint/2010/main">
    <mc:Choice Requires="p14">
      <p:transition spd="slow" p14:dur="2000" advTm="29570"/>
    </mc:Choice>
    <mc:Fallback xmlns="">
      <p:transition spd="slow" advTm="2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32F703-1DE3-E0BF-7B5E-29CDBD0338E8}"/>
              </a:ext>
            </a:extLst>
          </p:cNvPr>
          <p:cNvSpPr>
            <a:spLocks noGrp="1"/>
          </p:cNvSpPr>
          <p:nvPr>
            <p:ph type="ctrTitle"/>
          </p:nvPr>
        </p:nvSpPr>
        <p:spPr/>
        <p:txBody>
          <a:bodyPr/>
          <a:lstStyle/>
          <a:p>
            <a:r>
              <a:rPr lang="en-CA" dirty="0"/>
              <a:t>Drop a Course via Enrolment Shopping Cart</a:t>
            </a:r>
          </a:p>
        </p:txBody>
      </p:sp>
      <p:sp>
        <p:nvSpPr>
          <p:cNvPr id="5" name="Subtitle 4">
            <a:extLst>
              <a:ext uri="{FF2B5EF4-FFF2-40B4-BE49-F238E27FC236}">
                <a16:creationId xmlns:a16="http://schemas.microsoft.com/office/drawing/2014/main" id="{1FDD5C32-C346-CF79-72A7-25F2FC3C16F5}"/>
              </a:ext>
            </a:extLst>
          </p:cNvPr>
          <p:cNvSpPr>
            <a:spLocks noGrp="1"/>
          </p:cNvSpPr>
          <p:nvPr>
            <p:ph type="subTitle" idx="1"/>
          </p:nvPr>
        </p:nvSpPr>
        <p:spPr/>
        <p:txBody>
          <a:bodyPr>
            <a:normAutofit lnSpcReduction="10000"/>
          </a:bodyPr>
          <a:lstStyle/>
          <a:p>
            <a:endParaRPr lang="en-CA" b="1" i="0" dirty="0">
              <a:solidFill>
                <a:srgbClr val="414A51"/>
              </a:solidFill>
              <a:effectLst/>
              <a:latin typeface="Open Sans" panose="020B0606030504020204" pitchFamily="34" charset="0"/>
            </a:endParaRPr>
          </a:p>
          <a:p>
            <a:r>
              <a:rPr lang="en-CA" b="1" i="0" dirty="0">
                <a:solidFill>
                  <a:srgbClr val="414A51"/>
                </a:solidFill>
                <a:effectLst/>
                <a:latin typeface="Open Sans" panose="020B0606030504020204" pitchFamily="34" charset="0"/>
              </a:rPr>
              <a:t>If you do not have access to Build My Schedule, please follow these instructions.</a:t>
            </a:r>
            <a:endParaRPr lang="en-CA" dirty="0"/>
          </a:p>
          <a:p>
            <a:endParaRPr lang="en-CA" dirty="0"/>
          </a:p>
        </p:txBody>
      </p:sp>
      <p:pic>
        <p:nvPicPr>
          <p:cNvPr id="25" name="Audio 24">
            <a:hlinkClick r:id="" action="ppaction://media"/>
            <a:extLst>
              <a:ext uri="{FF2B5EF4-FFF2-40B4-BE49-F238E27FC236}">
                <a16:creationId xmlns:a16="http://schemas.microsoft.com/office/drawing/2014/main" id="{1E208F1C-8CE1-34EC-B6B3-C7D88C7B0F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101640"/>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607A3-E4C8-B639-BE02-FC0C66F09181}"/>
              </a:ext>
            </a:extLst>
          </p:cNvPr>
          <p:cNvSpPr>
            <a:spLocks noGrp="1"/>
          </p:cNvSpPr>
          <p:nvPr>
            <p:ph type="title"/>
          </p:nvPr>
        </p:nvSpPr>
        <p:spPr>
          <a:xfrm>
            <a:off x="1069848" y="4846002"/>
            <a:ext cx="10058400" cy="1522993"/>
          </a:xfrm>
        </p:spPr>
        <p:txBody>
          <a:bodyPr>
            <a:normAutofit/>
          </a:bodyPr>
          <a:lstStyle/>
          <a:p>
            <a:br>
              <a:rPr lang="en-CA" sz="3300" b="1" i="0">
                <a:effectLst/>
                <a:latin typeface="Georgia" panose="02040502050405020303" pitchFamily="18" charset="0"/>
              </a:rPr>
            </a:br>
            <a:r>
              <a:rPr lang="en-CA" sz="3300" b="1" i="0">
                <a:effectLst/>
                <a:latin typeface="Georgia" panose="02040502050405020303" pitchFamily="18" charset="0"/>
              </a:rPr>
              <a:t>How to Drop a Course</a:t>
            </a:r>
            <a:br>
              <a:rPr lang="en-CA" sz="3300" b="1" i="0">
                <a:effectLst/>
                <a:latin typeface="Georgia" panose="02040502050405020303" pitchFamily="18" charset="0"/>
              </a:rPr>
            </a:br>
            <a:endParaRPr lang="en-CA" sz="3300"/>
          </a:p>
        </p:txBody>
      </p:sp>
      <p:grpSp>
        <p:nvGrpSpPr>
          <p:cNvPr id="27" name="Group 26">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9" name="Oval 28">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59566B9A-9106-1321-9240-D81491F803F4}"/>
              </a:ext>
            </a:extLst>
          </p:cNvPr>
          <p:cNvSpPr>
            <a:spLocks noGrp="1"/>
          </p:cNvSpPr>
          <p:nvPr>
            <p:ph idx="1"/>
          </p:nvPr>
        </p:nvSpPr>
        <p:spPr>
          <a:xfrm>
            <a:off x="1069849" y="633637"/>
            <a:ext cx="9512426" cy="3928532"/>
          </a:xfrm>
        </p:spPr>
        <p:txBody>
          <a:bodyPr>
            <a:normAutofit/>
          </a:bodyPr>
          <a:lstStyle/>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1: Open Course Drop in </a:t>
            </a:r>
            <a:r>
              <a:rPr lang="en-CA" sz="1800" b="1" kern="1200" dirty="0" err="1">
                <a:solidFill>
                  <a:srgbClr val="414A51"/>
                </a:solidFill>
                <a:latin typeface="Open Sans" panose="020B0606030504020204" pitchFamily="34" charset="0"/>
                <a:ea typeface="+mn-ea"/>
                <a:cs typeface="+mn-cs"/>
              </a:rPr>
              <a:t>myStudent</a:t>
            </a:r>
            <a:r>
              <a:rPr lang="en-CA" sz="1800" b="1" kern="1200" dirty="0">
                <a:solidFill>
                  <a:srgbClr val="414A51"/>
                </a:solidFill>
                <a:latin typeface="Open Sans" panose="020B0606030504020204" pitchFamily="34" charset="0"/>
                <a:ea typeface="+mn-ea"/>
                <a:cs typeface="+mn-cs"/>
              </a:rPr>
              <a:t> Centre</a:t>
            </a:r>
            <a:br>
              <a:rPr lang="en-CA" sz="1800"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Select Enrolment: Drop from the Academics drop down menu and hit the ›› button</a:t>
            </a:r>
          </a:p>
          <a:p>
            <a:pPr marL="0" indent="0" defTabSz="585216">
              <a:spcBef>
                <a:spcPts val="768"/>
              </a:spcBef>
              <a:buNone/>
            </a:pPr>
            <a:endParaRPr lang="en-CA" sz="1800" b="1" kern="1200" dirty="0">
              <a:solidFill>
                <a:srgbClr val="414A51"/>
              </a:solidFill>
              <a:latin typeface="Open Sans" panose="020B0606030504020204" pitchFamily="34" charset="0"/>
              <a:ea typeface="+mn-ea"/>
              <a:cs typeface="+mn-cs"/>
            </a:endParaRPr>
          </a:p>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2: Select class to drop</a:t>
            </a:r>
            <a:br>
              <a:rPr lang="en-CA" sz="1800"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To begin, select the classes you wish to drop and click "</a:t>
            </a:r>
            <a:r>
              <a:rPr lang="en-CA" sz="1800" b="1" kern="1200" dirty="0">
                <a:solidFill>
                  <a:srgbClr val="414A51"/>
                </a:solidFill>
                <a:latin typeface="Open Sans" panose="020B0606030504020204" pitchFamily="34" charset="0"/>
                <a:ea typeface="+mn-ea"/>
                <a:cs typeface="+mn-cs"/>
              </a:rPr>
              <a:t>Drop Selected Classes</a:t>
            </a:r>
            <a:r>
              <a:rPr lang="en-CA" sz="1800" kern="1200" dirty="0">
                <a:solidFill>
                  <a:srgbClr val="414A51"/>
                </a:solidFill>
                <a:latin typeface="Open Sans" panose="020B0606030504020204" pitchFamily="34" charset="0"/>
                <a:ea typeface="+mn-ea"/>
                <a:cs typeface="+mn-cs"/>
              </a:rPr>
              <a:t>". If you are unsure, please contact your Program </a:t>
            </a:r>
            <a:r>
              <a:rPr lang="en-CA" sz="1800" dirty="0">
                <a:solidFill>
                  <a:srgbClr val="414A51"/>
                </a:solidFill>
                <a:latin typeface="Open Sans" panose="020B0606030504020204" pitchFamily="34" charset="0"/>
              </a:rPr>
              <a:t>A</a:t>
            </a:r>
            <a:r>
              <a:rPr lang="en-CA" sz="1800" kern="1200" dirty="0">
                <a:solidFill>
                  <a:srgbClr val="414A51"/>
                </a:solidFill>
                <a:latin typeface="Open Sans" panose="020B0606030504020204" pitchFamily="34" charset="0"/>
                <a:ea typeface="+mn-ea"/>
                <a:cs typeface="+mn-cs"/>
              </a:rPr>
              <a:t>dvisor before dropping a class.</a:t>
            </a:r>
          </a:p>
          <a:p>
            <a:pPr marL="0" indent="0" defTabSz="585216">
              <a:spcBef>
                <a:spcPts val="768"/>
              </a:spcBef>
              <a:buNone/>
            </a:pPr>
            <a:endParaRPr lang="en-CA" sz="1800" b="1" kern="1200" dirty="0">
              <a:solidFill>
                <a:srgbClr val="414A51"/>
              </a:solidFill>
              <a:latin typeface="Open Sans" panose="020B0606030504020204" pitchFamily="34" charset="0"/>
              <a:ea typeface="+mn-ea"/>
              <a:cs typeface="+mn-cs"/>
            </a:endParaRPr>
          </a:p>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3 Confirm drop</a:t>
            </a:r>
            <a:br>
              <a:rPr lang="en-CA" sz="1800" b="1"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On the next screen you will be asked to confirm the drop. </a:t>
            </a:r>
          </a:p>
          <a:p>
            <a:pPr marL="0" indent="0" defTabSz="585216">
              <a:spcBef>
                <a:spcPts val="768"/>
              </a:spcBef>
              <a:buNone/>
            </a:pPr>
            <a:endParaRPr lang="en-CA" sz="1800" kern="1200" dirty="0">
              <a:solidFill>
                <a:srgbClr val="414A51"/>
              </a:solidFill>
              <a:latin typeface="Open Sans" panose="020B0606030504020204" pitchFamily="34" charset="0"/>
              <a:ea typeface="+mn-ea"/>
              <a:cs typeface="+mn-cs"/>
            </a:endParaRPr>
          </a:p>
          <a:p>
            <a:pPr marL="0" indent="0" defTabSz="585216">
              <a:spcBef>
                <a:spcPts val="768"/>
              </a:spcBef>
              <a:buNone/>
            </a:pPr>
            <a:r>
              <a:rPr lang="en-CA" sz="1800" b="1" kern="1200" dirty="0">
                <a:solidFill>
                  <a:srgbClr val="414A51"/>
                </a:solidFill>
                <a:latin typeface="Open Sans" panose="020B0606030504020204" pitchFamily="34" charset="0"/>
                <a:ea typeface="+mn-ea"/>
                <a:cs typeface="+mn-cs"/>
              </a:rPr>
              <a:t>Step 4: Review drop confirmation</a:t>
            </a:r>
            <a:br>
              <a:rPr lang="en-CA" sz="1800" b="1" kern="1200" dirty="0">
                <a:solidFill>
                  <a:srgbClr val="414A51"/>
                </a:solidFill>
                <a:latin typeface="Open Sans" panose="020B0606030504020204" pitchFamily="34" charset="0"/>
                <a:ea typeface="+mn-ea"/>
                <a:cs typeface="+mn-cs"/>
              </a:rPr>
            </a:br>
            <a:r>
              <a:rPr lang="en-CA" sz="1800" kern="1200" dirty="0">
                <a:solidFill>
                  <a:srgbClr val="414A51"/>
                </a:solidFill>
                <a:latin typeface="Open Sans" panose="020B0606030504020204" pitchFamily="34" charset="0"/>
                <a:ea typeface="+mn-ea"/>
                <a:cs typeface="+mn-cs"/>
              </a:rPr>
              <a:t>You will receive confirmation if your Drop has been successful or not.</a:t>
            </a:r>
          </a:p>
          <a:p>
            <a:endParaRPr lang="en-CA" dirty="0"/>
          </a:p>
        </p:txBody>
      </p:sp>
      <p:pic>
        <p:nvPicPr>
          <p:cNvPr id="18" name="Audio 17">
            <a:hlinkClick r:id="" action="ppaction://media"/>
            <a:extLst>
              <a:ext uri="{FF2B5EF4-FFF2-40B4-BE49-F238E27FC236}">
                <a16:creationId xmlns:a16="http://schemas.microsoft.com/office/drawing/2014/main" id="{CAD206ED-6F93-7826-E8AB-697D11A862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414636" y="2595418"/>
            <a:ext cx="1333117" cy="1333117"/>
          </a:xfrm>
          <a:prstGeom prst="ellipse">
            <a:avLst/>
          </a:prstGeom>
        </p:spPr>
      </p:pic>
    </p:spTree>
    <p:extLst>
      <p:ext uri="{BB962C8B-B14F-4D97-AF65-F5344CB8AC3E}">
        <p14:creationId xmlns:p14="http://schemas.microsoft.com/office/powerpoint/2010/main" val="3645813914"/>
      </p:ext>
    </p:extLst>
  </p:cSld>
  <p:clrMapOvr>
    <a:masterClrMapping/>
  </p:clrMapOvr>
  <mc:AlternateContent xmlns:mc="http://schemas.openxmlformats.org/markup-compatibility/2006" xmlns:p14="http://schemas.microsoft.com/office/powerpoint/2010/main">
    <mc:Choice Requires="p14">
      <p:transition spd="slow" p14:dur="2000" advTm="31570"/>
    </mc:Choice>
    <mc:Fallback xmlns="">
      <p:transition spd="slow" advTm="3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8316-C407-9025-5054-478887B327B6}"/>
              </a:ext>
            </a:extLst>
          </p:cNvPr>
          <p:cNvSpPr>
            <a:spLocks noGrp="1"/>
          </p:cNvSpPr>
          <p:nvPr>
            <p:ph type="title"/>
          </p:nvPr>
        </p:nvSpPr>
        <p:spPr/>
        <p:txBody>
          <a:bodyPr>
            <a:normAutofit fontScale="90000"/>
          </a:bodyPr>
          <a:lstStyle/>
          <a:p>
            <a:br>
              <a:rPr lang="en-CA" b="0" i="0" dirty="0">
                <a:solidFill>
                  <a:srgbClr val="2B2B2B"/>
                </a:solidFill>
                <a:effectLst/>
                <a:latin typeface="Arial" panose="020B0604020202020204" pitchFamily="34" charset="0"/>
              </a:rPr>
            </a:br>
            <a:r>
              <a:rPr lang="en-CA" b="0" i="0" dirty="0">
                <a:solidFill>
                  <a:srgbClr val="2B2B2B"/>
                </a:solidFill>
                <a:effectLst/>
                <a:latin typeface="Arial" panose="020B0604020202020204" pitchFamily="34" charset="0"/>
              </a:rPr>
              <a:t>Confirm your Academic Requirements in myStudent Centre</a:t>
            </a:r>
            <a:br>
              <a:rPr lang="en-CA" b="0" i="0" dirty="0">
                <a:solidFill>
                  <a:srgbClr val="2B2B2B"/>
                </a:solidFill>
                <a:effectLst/>
                <a:latin typeface="Arial" panose="020B0604020202020204" pitchFamily="34" charset="0"/>
              </a:rPr>
            </a:br>
            <a:endParaRPr lang="en-CA" dirty="0"/>
          </a:p>
        </p:txBody>
      </p:sp>
      <p:graphicFrame>
        <p:nvGraphicFramePr>
          <p:cNvPr id="29702" name="Content Placeholder 2">
            <a:extLst>
              <a:ext uri="{FF2B5EF4-FFF2-40B4-BE49-F238E27FC236}">
                <a16:creationId xmlns:a16="http://schemas.microsoft.com/office/drawing/2014/main" id="{1227F7D6-529D-8780-DB2D-97C25FFBE67C}"/>
              </a:ext>
            </a:extLst>
          </p:cNvPr>
          <p:cNvGraphicFramePr>
            <a:graphicFrameLocks noGrp="1"/>
          </p:cNvGraphicFramePr>
          <p:nvPr>
            <p:ph idx="1"/>
          </p:nvPr>
        </p:nvGraphicFramePr>
        <p:xfrm>
          <a:off x="1112520" y="2292985"/>
          <a:ext cx="46101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698" name="Picture 2">
            <a:extLst>
              <a:ext uri="{FF2B5EF4-FFF2-40B4-BE49-F238E27FC236}">
                <a16:creationId xmlns:a16="http://schemas.microsoft.com/office/drawing/2014/main" id="{5DB475F8-B8A9-D4BB-A581-6EE6D77BB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140" y="2292985"/>
            <a:ext cx="3441700" cy="425291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665D3690-4E63-EFC0-1C1D-53461301A58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9948861"/>
      </p:ext>
    </p:extLst>
  </p:cSld>
  <p:clrMapOvr>
    <a:masterClrMapping/>
  </p:clrMapOvr>
  <mc:AlternateContent xmlns:mc="http://schemas.openxmlformats.org/markup-compatibility/2006" xmlns:p14="http://schemas.microsoft.com/office/powerpoint/2010/main">
    <mc:Choice Requires="p14">
      <p:transition spd="slow" p14:dur="2000" advTm="13183"/>
    </mc:Choice>
    <mc:Fallback xmlns="">
      <p:transition spd="slow" advTm="1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FDB329-F6F7-97F5-A571-2F1E7593EAB1}"/>
              </a:ext>
            </a:extLst>
          </p:cNvPr>
          <p:cNvSpPr txBox="1"/>
          <p:nvPr/>
        </p:nvSpPr>
        <p:spPr>
          <a:xfrm>
            <a:off x="538480" y="646976"/>
            <a:ext cx="9966959" cy="646331"/>
          </a:xfrm>
          <a:prstGeom prst="rect">
            <a:avLst/>
          </a:prstGeom>
          <a:noFill/>
        </p:spPr>
        <p:txBody>
          <a:bodyPr wrap="square">
            <a:spAutoFit/>
          </a:bodyPr>
          <a:lstStyle/>
          <a:p>
            <a:pPr algn="l"/>
            <a:r>
              <a:rPr lang="en-CA" b="0" i="0" dirty="0">
                <a:solidFill>
                  <a:srgbClr val="333333"/>
                </a:solidFill>
                <a:effectLst/>
                <a:latin typeface="Arial" panose="020B0604020202020204" pitchFamily="34" charset="0"/>
              </a:rPr>
              <a:t>Ensure that you have selected the electives necessary to satisfy your program requirements. The yellow diamond indicates </a:t>
            </a:r>
            <a:r>
              <a:rPr lang="en-CA" b="1" i="0" dirty="0">
                <a:solidFill>
                  <a:srgbClr val="333333"/>
                </a:solidFill>
                <a:effectLst/>
                <a:latin typeface="Arial" panose="020B0604020202020204" pitchFamily="34" charset="0"/>
              </a:rPr>
              <a:t>In Progress</a:t>
            </a:r>
            <a:r>
              <a:rPr lang="en-CA" b="0" i="0" dirty="0">
                <a:solidFill>
                  <a:srgbClr val="333333"/>
                </a:solidFill>
                <a:effectLst/>
                <a:latin typeface="Arial" panose="020B0604020202020204" pitchFamily="34" charset="0"/>
              </a:rPr>
              <a:t> and the green check mark indicates </a:t>
            </a:r>
            <a:r>
              <a:rPr lang="en-CA" b="1" i="0" dirty="0">
                <a:solidFill>
                  <a:srgbClr val="333333"/>
                </a:solidFill>
                <a:effectLst/>
                <a:latin typeface="Arial" panose="020B0604020202020204" pitchFamily="34" charset="0"/>
              </a:rPr>
              <a:t>Taken</a:t>
            </a:r>
            <a:r>
              <a:rPr lang="en-CA" b="0" i="0" dirty="0">
                <a:solidFill>
                  <a:srgbClr val="333333"/>
                </a:solidFill>
                <a:effectLst/>
                <a:latin typeface="Arial" panose="020B0604020202020204" pitchFamily="34" charset="0"/>
              </a:rPr>
              <a:t>.</a:t>
            </a:r>
          </a:p>
        </p:txBody>
      </p:sp>
      <p:pic>
        <p:nvPicPr>
          <p:cNvPr id="30722" name="Picture 2">
            <a:extLst>
              <a:ext uri="{FF2B5EF4-FFF2-40B4-BE49-F238E27FC236}">
                <a16:creationId xmlns:a16="http://schemas.microsoft.com/office/drawing/2014/main" id="{98D1BB01-107D-A4A7-E2A6-B2AD6198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1429474"/>
            <a:ext cx="666750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8F5363AA-E12F-74A1-1261-8AB203C770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9115857"/>
      </p:ext>
    </p:extLst>
  </p:cSld>
  <p:clrMapOvr>
    <a:masterClrMapping/>
  </p:clrMapOvr>
  <mc:AlternateContent xmlns:mc="http://schemas.openxmlformats.org/markup-compatibility/2006" xmlns:p14="http://schemas.microsoft.com/office/powerpoint/2010/main">
    <mc:Choice Requires="p14">
      <p:transition spd="slow" p14:dur="2000" advTm="14881"/>
    </mc:Choice>
    <mc:Fallback xmlns="">
      <p:transition spd="slow" advTm="1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E5D27-8527-D1B1-DD0D-FC854E265163}"/>
              </a:ext>
            </a:extLst>
          </p:cNvPr>
          <p:cNvSpPr>
            <a:spLocks noGrp="1"/>
          </p:cNvSpPr>
          <p:nvPr>
            <p:ph type="title"/>
          </p:nvPr>
        </p:nvSpPr>
        <p:spPr>
          <a:xfrm>
            <a:off x="1069848" y="4846002"/>
            <a:ext cx="10058400" cy="1522993"/>
          </a:xfrm>
        </p:spPr>
        <p:txBody>
          <a:bodyPr>
            <a:normAutofit/>
          </a:bodyPr>
          <a:lstStyle/>
          <a:p>
            <a:br>
              <a:rPr lang="en-CA" sz="2400" b="1" i="0">
                <a:effectLst/>
                <a:latin typeface="Georgia" panose="02040502050405020303" pitchFamily="18" charset="0"/>
              </a:rPr>
            </a:br>
            <a:br>
              <a:rPr lang="en-CA" sz="2400" b="1" i="0">
                <a:effectLst/>
                <a:latin typeface="Georgia" panose="02040502050405020303" pitchFamily="18" charset="0"/>
              </a:rPr>
            </a:br>
            <a:r>
              <a:rPr lang="en-CA" sz="2400" b="1" i="0">
                <a:effectLst/>
                <a:latin typeface="Georgia" panose="02040502050405020303" pitchFamily="18" charset="0"/>
              </a:rPr>
              <a:t>Finding Your </a:t>
            </a:r>
            <a:r>
              <a:rPr lang="en-CA" sz="2400" b="1">
                <a:latin typeface="Georgia" panose="02040502050405020303" pitchFamily="18" charset="0"/>
              </a:rPr>
              <a:t>C</a:t>
            </a:r>
            <a:r>
              <a:rPr lang="en-CA" sz="2400" b="1" i="0">
                <a:effectLst/>
                <a:latin typeface="Georgia" panose="02040502050405020303" pitchFamily="18" charset="0"/>
              </a:rPr>
              <a:t>lasses</a:t>
            </a:r>
            <a:br>
              <a:rPr lang="en-CA" sz="2400" b="1" i="0">
                <a:effectLst/>
                <a:latin typeface="Georgia" panose="02040502050405020303" pitchFamily="18" charset="0"/>
              </a:rPr>
            </a:br>
            <a:endParaRPr lang="en-CA" sz="2400"/>
          </a:p>
        </p:txBody>
      </p:sp>
      <p:grpSp>
        <p:nvGrpSpPr>
          <p:cNvPr id="32" name="Group 31">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4" name="Oval 33">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CBAE0DF5-C130-E469-FD1C-1B7D0E5736C4}"/>
              </a:ext>
            </a:extLst>
          </p:cNvPr>
          <p:cNvSpPr>
            <a:spLocks noGrp="1"/>
          </p:cNvSpPr>
          <p:nvPr>
            <p:ph idx="1"/>
          </p:nvPr>
        </p:nvSpPr>
        <p:spPr>
          <a:xfrm>
            <a:off x="1069848" y="633637"/>
            <a:ext cx="9655301" cy="2867662"/>
          </a:xfrm>
        </p:spPr>
        <p:txBody>
          <a:bodyPr/>
          <a:lstStyle/>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800" kern="1200" dirty="0">
                <a:solidFill>
                  <a:srgbClr val="414A51"/>
                </a:solidFill>
                <a:latin typeface="Open Sans" panose="020B0606030504020204" pitchFamily="34" charset="0"/>
                <a:ea typeface="+mn-ea"/>
                <a:cs typeface="+mn-cs"/>
              </a:rPr>
              <a:t>It's especially important to become familiar with the location of your classes, as some may not located on your home campus.</a:t>
            </a:r>
            <a:endParaRPr lang="en-CA" sz="2800" dirty="0"/>
          </a:p>
        </p:txBody>
      </p:sp>
      <p:pic>
        <p:nvPicPr>
          <p:cNvPr id="23" name="Audio 22">
            <a:hlinkClick r:id="" action="ppaction://media"/>
            <a:extLst>
              <a:ext uri="{FF2B5EF4-FFF2-40B4-BE49-F238E27FC236}">
                <a16:creationId xmlns:a16="http://schemas.microsoft.com/office/drawing/2014/main" id="{4F691240-4701-2BCB-9DA4-F80E59B9C5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6325678"/>
      </p:ext>
    </p:extLst>
  </p:cSld>
  <p:clrMapOvr>
    <a:masterClrMapping/>
  </p:clrMapOvr>
  <mc:AlternateContent xmlns:mc="http://schemas.openxmlformats.org/markup-compatibility/2006" xmlns:p14="http://schemas.microsoft.com/office/powerpoint/2010/main">
    <mc:Choice Requires="p14">
      <p:transition spd="slow" p14:dur="2000" advTm="9654"/>
    </mc:Choice>
    <mc:Fallback xmlns="">
      <p:transition spd="slow" advTm="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C70B4-58EE-1D2A-A004-8F3088AC2398}"/>
              </a:ext>
            </a:extLst>
          </p:cNvPr>
          <p:cNvSpPr txBox="1"/>
          <p:nvPr/>
        </p:nvSpPr>
        <p:spPr>
          <a:xfrm>
            <a:off x="1209675" y="1267510"/>
            <a:ext cx="9505950" cy="646331"/>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 </a:t>
            </a:r>
            <a:r>
              <a:rPr lang="en-CA" b="1" i="0" dirty="0">
                <a:solidFill>
                  <a:srgbClr val="414A51"/>
                </a:solidFill>
                <a:effectLst/>
                <a:latin typeface="Open Sans" panose="020B0606030504020204" pitchFamily="34" charset="0"/>
              </a:rPr>
              <a:t>room number</a:t>
            </a:r>
            <a:r>
              <a:rPr lang="en-CA" b="0" i="0" dirty="0">
                <a:solidFill>
                  <a:srgbClr val="414A51"/>
                </a:solidFill>
                <a:effectLst/>
                <a:latin typeface="Open Sans" panose="020B0606030504020204" pitchFamily="34" charset="0"/>
              </a:rPr>
              <a:t> in your schedule, it means that you have a </a:t>
            </a:r>
            <a:r>
              <a:rPr lang="en-CA" b="1" i="0" dirty="0">
                <a:solidFill>
                  <a:srgbClr val="414A51"/>
                </a:solidFill>
                <a:effectLst/>
                <a:latin typeface="Open Sans" panose="020B0606030504020204" pitchFamily="34" charset="0"/>
              </a:rPr>
              <a:t>face-to-face class on campus.</a:t>
            </a:r>
            <a:endParaRPr lang="en-CA" dirty="0"/>
          </a:p>
        </p:txBody>
      </p:sp>
      <p:pic>
        <p:nvPicPr>
          <p:cNvPr id="32773" name="Picture 5" descr="In-Person Example Schedule">
            <a:extLst>
              <a:ext uri="{FF2B5EF4-FFF2-40B4-BE49-F238E27FC236}">
                <a16:creationId xmlns:a16="http://schemas.microsoft.com/office/drawing/2014/main" id="{E2A484BC-BEC2-88E2-D5F1-A009A129B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1913841"/>
            <a:ext cx="5286375" cy="1327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1972B-1701-098F-EDAF-8D4A874A8370}"/>
              </a:ext>
            </a:extLst>
          </p:cNvPr>
          <p:cNvSpPr txBox="1"/>
          <p:nvPr/>
        </p:nvSpPr>
        <p:spPr>
          <a:xfrm>
            <a:off x="1095376" y="3876675"/>
            <a:ext cx="9505950" cy="369332"/>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t>
            </a:r>
            <a:r>
              <a:rPr lang="en-CA" b="1" i="0" dirty="0">
                <a:solidFill>
                  <a:srgbClr val="414A51"/>
                </a:solidFill>
                <a:effectLst/>
                <a:latin typeface="Open Sans" panose="020B0606030504020204" pitchFamily="34" charset="0"/>
              </a:rPr>
              <a:t>Virtual Campus Remote</a:t>
            </a:r>
            <a:r>
              <a:rPr lang="en-CA" b="0" i="0" dirty="0">
                <a:solidFill>
                  <a:srgbClr val="414A51"/>
                </a:solidFill>
                <a:effectLst/>
                <a:latin typeface="Open Sans" panose="020B0606030504020204" pitchFamily="34" charset="0"/>
              </a:rPr>
              <a:t>, it means that you have a </a:t>
            </a:r>
            <a:r>
              <a:rPr lang="en-CA" b="1" i="0" dirty="0">
                <a:solidFill>
                  <a:srgbClr val="414A51"/>
                </a:solidFill>
                <a:effectLst/>
                <a:latin typeface="Open Sans" panose="020B0606030504020204" pitchFamily="34" charset="0"/>
              </a:rPr>
              <a:t>virtual (remote) class</a:t>
            </a:r>
            <a:r>
              <a:rPr lang="en-CA" b="0" i="0" dirty="0">
                <a:solidFill>
                  <a:srgbClr val="414A51"/>
                </a:solidFill>
                <a:effectLst/>
                <a:latin typeface="Open Sans" panose="020B0606030504020204" pitchFamily="34" charset="0"/>
              </a:rPr>
              <a:t>.</a:t>
            </a:r>
            <a:endParaRPr lang="en-CA" dirty="0"/>
          </a:p>
        </p:txBody>
      </p:sp>
      <p:pic>
        <p:nvPicPr>
          <p:cNvPr id="32775" name="Picture 7" descr="In-Person Example Schedule">
            <a:extLst>
              <a:ext uri="{FF2B5EF4-FFF2-40B4-BE49-F238E27FC236}">
                <a16:creationId xmlns:a16="http://schemas.microsoft.com/office/drawing/2014/main" id="{9DFA458B-C4C1-B861-431F-F6214E41F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561789"/>
            <a:ext cx="5286375" cy="138181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38246902-0F14-9535-A3A0-4FEBDCD8EC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970"/>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AEF41-197C-FA18-7295-266EB57B9B7C}"/>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0" i="0" kern="1200" dirty="0">
                <a:solidFill>
                  <a:schemeClr val="tx1"/>
                </a:solidFill>
                <a:effectLst/>
                <a:latin typeface="+mj-lt"/>
                <a:ea typeface="+mj-ea"/>
                <a:cs typeface="+mj-cs"/>
              </a:rPr>
              <a:t>The visual below will help you to understand your schedule:</a:t>
            </a:r>
            <a:endParaRPr lang="en-US" sz="4800" kern="1200" dirty="0">
              <a:solidFill>
                <a:schemeClr val="tx1"/>
              </a:solidFill>
              <a:latin typeface="+mj-lt"/>
              <a:ea typeface="+mj-ea"/>
              <a:cs typeface="+mj-cs"/>
            </a:endParaRPr>
          </a:p>
        </p:txBody>
      </p:sp>
      <p:pic>
        <p:nvPicPr>
          <p:cNvPr id="31746" name="Picture 2" descr="Understand your timetable">
            <a:extLst>
              <a:ext uri="{FF2B5EF4-FFF2-40B4-BE49-F238E27FC236}">
                <a16:creationId xmlns:a16="http://schemas.microsoft.com/office/drawing/2014/main" id="{F95B2930-0566-BAB3-0F74-D73362CC3E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6399" y="1845426"/>
            <a:ext cx="9036148" cy="445030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480E032-F284-0AEE-047F-D50603BB80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9429170"/>
      </p:ext>
    </p:extLst>
  </p:cSld>
  <p:clrMapOvr>
    <a:masterClrMapping/>
  </p:clrMapOvr>
  <mc:AlternateContent xmlns:mc="http://schemas.openxmlformats.org/markup-compatibility/2006" xmlns:p14="http://schemas.microsoft.com/office/powerpoint/2010/main">
    <mc:Choice Requires="p14">
      <p:transition spd="slow" p14:dur="2000" advTm="11663"/>
    </mc:Choice>
    <mc:Fallback xmlns="">
      <p:transition spd="slow" advTm="1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A36BE-FACC-BF8F-1B2B-625800C40B8A}"/>
              </a:ext>
            </a:extLst>
          </p:cNvPr>
          <p:cNvSpPr>
            <a:spLocks noGrp="1"/>
          </p:cNvSpPr>
          <p:nvPr>
            <p:ph type="title"/>
          </p:nvPr>
        </p:nvSpPr>
        <p:spPr>
          <a:xfrm>
            <a:off x="1069848" y="4846002"/>
            <a:ext cx="10058400" cy="1522993"/>
          </a:xfrm>
        </p:spPr>
        <p:txBody>
          <a:bodyPr>
            <a:normAutofit/>
          </a:bodyPr>
          <a:lstStyle/>
          <a:p>
            <a:r>
              <a:rPr lang="en-CA" sz="6000" b="1">
                <a:latin typeface="Georgia" panose="02040502050405020303" pitchFamily="18" charset="0"/>
              </a:rPr>
              <a:t>D</a:t>
            </a:r>
            <a:r>
              <a:rPr lang="en-CA" sz="6000" b="1" i="0">
                <a:effectLst/>
                <a:latin typeface="Georgia" panose="02040502050405020303" pitchFamily="18" charset="0"/>
              </a:rPr>
              <a:t>elivery Modes</a:t>
            </a:r>
            <a:endParaRPr lang="en-CA" sz="6000"/>
          </a:p>
        </p:txBody>
      </p:sp>
      <p:grpSp>
        <p:nvGrpSpPr>
          <p:cNvPr id="17" name="Group 16">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19" name="Oval 18">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5B78145E-9DCA-603E-F6B2-90E45CF0C9F4}"/>
              </a:ext>
            </a:extLst>
          </p:cNvPr>
          <p:cNvSpPr>
            <a:spLocks noGrp="1"/>
          </p:cNvSpPr>
          <p:nvPr>
            <p:ph idx="1"/>
          </p:nvPr>
        </p:nvSpPr>
        <p:spPr>
          <a:xfrm>
            <a:off x="1069848" y="633637"/>
            <a:ext cx="9388601" cy="3723360"/>
          </a:xfrm>
        </p:spPr>
        <p:txBody>
          <a:bodyPr>
            <a:normAutofit/>
          </a:bodyPr>
          <a:lstStyle/>
          <a:p>
            <a:pPr marL="0" indent="0" defTabSz="640080">
              <a:spcBef>
                <a:spcPts val="840"/>
              </a:spcBef>
              <a:buNone/>
            </a:pPr>
            <a:r>
              <a:rPr lang="en-CA" sz="2400" b="1" kern="1200" dirty="0">
                <a:solidFill>
                  <a:srgbClr val="414A51"/>
                </a:solidFill>
                <a:latin typeface="Open Sans" panose="020B0606030504020204" pitchFamily="34" charset="0"/>
                <a:ea typeface="+mn-ea"/>
                <a:cs typeface="+mn-cs"/>
              </a:rPr>
              <a:t>In-Person:</a:t>
            </a:r>
            <a:r>
              <a:rPr lang="en-CA" sz="2400" kern="1200" dirty="0">
                <a:solidFill>
                  <a:srgbClr val="414A51"/>
                </a:solidFill>
                <a:latin typeface="Open Sans" panose="020B0606030504020204" pitchFamily="34" charset="0"/>
                <a:ea typeface="+mn-ea"/>
                <a:cs typeface="+mn-cs"/>
              </a:rPr>
              <a:t> All courses are on campus and students must attend in person.</a:t>
            </a:r>
          </a:p>
          <a:p>
            <a:pPr marL="0" indent="0" defTabSz="640080">
              <a:spcBef>
                <a:spcPts val="840"/>
              </a:spcBef>
              <a:buNone/>
            </a:pPr>
            <a:endParaRPr lang="en-CA" sz="2400" b="1"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b="1" kern="1200" dirty="0">
                <a:solidFill>
                  <a:srgbClr val="414A51"/>
                </a:solidFill>
                <a:latin typeface="Open Sans" panose="020B0606030504020204" pitchFamily="34" charset="0"/>
                <a:ea typeface="+mn-ea"/>
                <a:cs typeface="+mn-cs"/>
              </a:rPr>
              <a:t>Remote:</a:t>
            </a:r>
            <a:r>
              <a:rPr lang="en-CA" sz="2400" kern="1200" dirty="0">
                <a:solidFill>
                  <a:srgbClr val="414A51"/>
                </a:solidFill>
                <a:latin typeface="Open Sans" panose="020B0606030504020204" pitchFamily="34" charset="0"/>
                <a:ea typeface="+mn-ea"/>
                <a:cs typeface="+mn-cs"/>
              </a:rPr>
              <a:t> All courses are delivered virtually; no in-person components.</a:t>
            </a:r>
          </a:p>
          <a:p>
            <a:pPr marL="0" indent="0" defTabSz="640080">
              <a:spcBef>
                <a:spcPts val="840"/>
              </a:spcBef>
              <a:buNone/>
            </a:pPr>
            <a:endParaRPr lang="en-CA" sz="2400" b="1"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2400" b="1" kern="1200" dirty="0">
                <a:solidFill>
                  <a:srgbClr val="414A51"/>
                </a:solidFill>
                <a:latin typeface="Open Sans" panose="020B0606030504020204" pitchFamily="34" charset="0"/>
                <a:ea typeface="+mn-ea"/>
                <a:cs typeface="+mn-cs"/>
              </a:rPr>
              <a:t>Hybrid:</a:t>
            </a:r>
            <a:r>
              <a:rPr lang="en-CA" sz="2400" kern="1200" dirty="0">
                <a:solidFill>
                  <a:srgbClr val="414A51"/>
                </a:solidFill>
                <a:latin typeface="Open Sans" panose="020B0606030504020204" pitchFamily="34" charset="0"/>
                <a:ea typeface="+mn-ea"/>
                <a:cs typeface="+mn-cs"/>
              </a:rPr>
              <a:t> Students will have a combination of In-Person and Remote course sections. Some of the in-person portions/courses must be attended on campus and are mandatory.</a:t>
            </a:r>
          </a:p>
          <a:p>
            <a:endParaRPr lang="en-CA" dirty="0"/>
          </a:p>
        </p:txBody>
      </p:sp>
      <p:pic>
        <p:nvPicPr>
          <p:cNvPr id="8" name="Audio 7">
            <a:hlinkClick r:id="" action="ppaction://media"/>
            <a:extLst>
              <a:ext uri="{FF2B5EF4-FFF2-40B4-BE49-F238E27FC236}">
                <a16:creationId xmlns:a16="http://schemas.microsoft.com/office/drawing/2014/main" id="{444B1FEE-A939-FFEB-A005-80A3C7D4A51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927886570"/>
      </p:ext>
    </p:extLst>
  </p:cSld>
  <p:clrMapOvr>
    <a:masterClrMapping/>
  </p:clrMapOvr>
  <mc:AlternateContent xmlns:mc="http://schemas.openxmlformats.org/markup-compatibility/2006" xmlns:p14="http://schemas.microsoft.com/office/powerpoint/2010/main">
    <mc:Choice Requires="p14">
      <p:transition spd="slow" p14:dur="2000" advTm="25790"/>
    </mc:Choice>
    <mc:Fallback xmlns="">
      <p:transition spd="slow" advTm="25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B1B61-CA58-9749-905F-78D4B7707C90}"/>
              </a:ext>
            </a:extLst>
          </p:cNvPr>
          <p:cNvSpPr>
            <a:spLocks noGrp="1"/>
          </p:cNvSpPr>
          <p:nvPr>
            <p:ph type="title"/>
          </p:nvPr>
        </p:nvSpPr>
        <p:spPr>
          <a:xfrm>
            <a:off x="1069848" y="4846002"/>
            <a:ext cx="10058400" cy="1522993"/>
          </a:xfrm>
        </p:spPr>
        <p:txBody>
          <a:bodyPr>
            <a:normAutofit/>
          </a:bodyPr>
          <a:lstStyle/>
          <a:p>
            <a:br>
              <a:rPr lang="en-CA" sz="3300" b="1" i="1">
                <a:effectLst/>
                <a:latin typeface="Open Sans" panose="020B0606030504020204" pitchFamily="34" charset="0"/>
              </a:rPr>
            </a:br>
            <a:r>
              <a:rPr lang="en-CA" sz="3300" b="1" i="1">
                <a:latin typeface="Open Sans" panose="020B0606030504020204" pitchFamily="34" charset="0"/>
              </a:rPr>
              <a:t>SLATE – </a:t>
            </a:r>
            <a:r>
              <a:rPr lang="en-CA" sz="3300" b="1" i="0">
                <a:effectLst/>
                <a:latin typeface="Open Sans" panose="020B0606030504020204" pitchFamily="34" charset="0"/>
              </a:rPr>
              <a:t>slate.sheridancollege.ca</a:t>
            </a:r>
            <a:br>
              <a:rPr lang="en-CA" sz="3300" b="1" i="0">
                <a:effectLst/>
                <a:latin typeface="Open Sans" panose="020B0606030504020204" pitchFamily="34" charset="0"/>
              </a:rPr>
            </a:br>
            <a:endParaRPr lang="en-CA" sz="3300"/>
          </a:p>
        </p:txBody>
      </p:sp>
      <p:grpSp>
        <p:nvGrpSpPr>
          <p:cNvPr id="31" name="Group 30">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3" name="Oval 32">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A8EF4EE9-7193-994E-FFA4-31CB2CDAACDC}"/>
              </a:ext>
            </a:extLst>
          </p:cNvPr>
          <p:cNvSpPr>
            <a:spLocks noGrp="1"/>
          </p:cNvSpPr>
          <p:nvPr>
            <p:ph idx="1"/>
          </p:nvPr>
        </p:nvSpPr>
        <p:spPr>
          <a:xfrm>
            <a:off x="1069848" y="633637"/>
            <a:ext cx="9312401" cy="3723360"/>
          </a:xfrm>
        </p:spPr>
        <p:txBody>
          <a:bodyPr>
            <a:normAutofit/>
          </a:bodyPr>
          <a:lstStyle/>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kern="1200" dirty="0">
                <a:solidFill>
                  <a:srgbClr val="414A51"/>
                </a:solidFill>
                <a:latin typeface="Open Sans" panose="020B0606030504020204" pitchFamily="34" charset="0"/>
                <a:ea typeface="+mn-ea"/>
                <a:cs typeface="+mn-cs"/>
              </a:rPr>
              <a:t>Log into </a:t>
            </a:r>
            <a:r>
              <a:rPr lang="en-CA" kern="1200" dirty="0">
                <a:solidFill>
                  <a:srgbClr val="0000EE"/>
                </a:solidFill>
                <a:latin typeface="Open Sans" panose="020B0606030504020204" pitchFamily="34" charset="0"/>
                <a:ea typeface="+mn-ea"/>
                <a:cs typeface="+mn-cs"/>
                <a:hlinkClick r:id="rId8" tooltip="SLATE"/>
              </a:rPr>
              <a:t>SLATE</a:t>
            </a:r>
            <a:r>
              <a:rPr lang="en-CA" kern="1200" dirty="0">
                <a:solidFill>
                  <a:srgbClr val="414A51"/>
                </a:solidFill>
                <a:latin typeface="Open Sans" panose="020B0606030504020204" pitchFamily="34" charset="0"/>
                <a:ea typeface="+mn-ea"/>
                <a:cs typeface="+mn-cs"/>
              </a:rPr>
              <a:t> to view course info and materials and see how your course is being delivered (remotely, synchronously, asynchronously).</a:t>
            </a:r>
          </a:p>
          <a:p>
            <a:pPr marL="0" indent="0" defTabSz="640080">
              <a:spcBef>
                <a:spcPts val="840"/>
              </a:spcBef>
              <a:buNone/>
            </a:pPr>
            <a:endParaRPr lang="en-CA"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kern="1200" dirty="0">
                <a:solidFill>
                  <a:srgbClr val="414A51"/>
                </a:solidFill>
                <a:latin typeface="Open Sans" panose="020B0606030504020204" pitchFamily="34" charset="0"/>
                <a:ea typeface="+mn-ea"/>
                <a:cs typeface="+mn-cs"/>
              </a:rPr>
              <a:t>If you swap, drop or add a course it may take 1-2 days to appear in SLATE. Be sure to first check that the course appears in your schedule in </a:t>
            </a:r>
            <a:r>
              <a:rPr lang="en-CA" kern="1200" dirty="0" err="1">
                <a:solidFill>
                  <a:srgbClr val="414A51"/>
                </a:solidFill>
                <a:latin typeface="Open Sans" panose="020B0606030504020204" pitchFamily="34" charset="0"/>
                <a:ea typeface="+mn-ea"/>
                <a:cs typeface="+mn-cs"/>
              </a:rPr>
              <a:t>myStudent</a:t>
            </a:r>
            <a:r>
              <a:rPr lang="en-CA" kern="1200" dirty="0">
                <a:solidFill>
                  <a:srgbClr val="414A51"/>
                </a:solidFill>
                <a:latin typeface="Open Sans" panose="020B0606030504020204" pitchFamily="34" charset="0"/>
                <a:ea typeface="+mn-ea"/>
                <a:cs typeface="+mn-cs"/>
              </a:rPr>
              <a:t> Centre.</a:t>
            </a:r>
          </a:p>
          <a:p>
            <a:pPr marL="0" indent="0" defTabSz="640080">
              <a:spcBef>
                <a:spcPts val="840"/>
              </a:spcBef>
              <a:buNone/>
            </a:pPr>
            <a:endParaRPr lang="en-CA"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kern="1200" dirty="0">
                <a:solidFill>
                  <a:srgbClr val="414A51"/>
                </a:solidFill>
                <a:latin typeface="Open Sans" panose="020B0606030504020204" pitchFamily="34" charset="0"/>
                <a:ea typeface="+mn-ea"/>
                <a:cs typeface="+mn-cs"/>
              </a:rPr>
              <a:t>If the course appears in your schedule in </a:t>
            </a:r>
            <a:r>
              <a:rPr lang="en-CA" kern="1200" dirty="0" err="1">
                <a:solidFill>
                  <a:srgbClr val="414A51"/>
                </a:solidFill>
                <a:latin typeface="Open Sans" panose="020B0606030504020204" pitchFamily="34" charset="0"/>
                <a:ea typeface="+mn-ea"/>
                <a:cs typeface="+mn-cs"/>
              </a:rPr>
              <a:t>myStudent</a:t>
            </a:r>
            <a:r>
              <a:rPr lang="en-CA" kern="1200" dirty="0">
                <a:solidFill>
                  <a:srgbClr val="414A51"/>
                </a:solidFill>
                <a:latin typeface="Open Sans" panose="020B0606030504020204" pitchFamily="34" charset="0"/>
                <a:ea typeface="+mn-ea"/>
                <a:cs typeface="+mn-cs"/>
              </a:rPr>
              <a:t> centre but is not accessible on SLATE after 2 business days, please inquire with your course instructor.</a:t>
            </a:r>
          </a:p>
          <a:p>
            <a:pPr marL="0" indent="0">
              <a:buNone/>
            </a:pPr>
            <a:endParaRPr lang="en-CA" dirty="0"/>
          </a:p>
        </p:txBody>
      </p:sp>
      <p:pic>
        <p:nvPicPr>
          <p:cNvPr id="22" name="Audio 21">
            <a:hlinkClick r:id="" action="ppaction://media"/>
            <a:extLst>
              <a:ext uri="{FF2B5EF4-FFF2-40B4-BE49-F238E27FC236}">
                <a16:creationId xmlns:a16="http://schemas.microsoft.com/office/drawing/2014/main" id="{296E2F29-06EA-7F72-9020-C9CF962A223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961998614"/>
      </p:ext>
    </p:extLst>
  </p:cSld>
  <p:clrMapOvr>
    <a:masterClrMapping/>
  </p:clrMapOvr>
  <mc:AlternateContent xmlns:mc="http://schemas.openxmlformats.org/markup-compatibility/2006" xmlns:p14="http://schemas.microsoft.com/office/powerpoint/2010/main">
    <mc:Choice Requires="p14">
      <p:transition spd="slow" p14:dur="2000" advTm="25829"/>
    </mc:Choice>
    <mc:Fallback xmlns="">
      <p:transition spd="slow" advTm="2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2114-1072-9BD0-AC40-29D0A8F3390D}"/>
              </a:ext>
            </a:extLst>
          </p:cNvPr>
          <p:cNvSpPr>
            <a:spLocks noGrp="1"/>
          </p:cNvSpPr>
          <p:nvPr>
            <p:ph type="title"/>
          </p:nvPr>
        </p:nvSpPr>
        <p:spPr/>
        <p:txBody>
          <a:bodyPr>
            <a:normAutofit fontScale="90000"/>
          </a:bodyPr>
          <a:lstStyle/>
          <a:p>
            <a:r>
              <a:rPr lang="en-CA" dirty="0"/>
              <a:t>The system won't allow me to enrol in the class I want. Why?</a:t>
            </a:r>
            <a:br>
              <a:rPr lang="en-CA" dirty="0"/>
            </a:br>
            <a:endParaRPr lang="en-CA" dirty="0"/>
          </a:p>
        </p:txBody>
      </p:sp>
      <p:sp>
        <p:nvSpPr>
          <p:cNvPr id="3" name="Content Placeholder 2">
            <a:extLst>
              <a:ext uri="{FF2B5EF4-FFF2-40B4-BE49-F238E27FC236}">
                <a16:creationId xmlns:a16="http://schemas.microsoft.com/office/drawing/2014/main" id="{C56C048C-6059-458B-8102-F80AAEC04D0B}"/>
              </a:ext>
            </a:extLst>
          </p:cNvPr>
          <p:cNvSpPr>
            <a:spLocks noGrp="1"/>
          </p:cNvSpPr>
          <p:nvPr>
            <p:ph idx="1"/>
          </p:nvPr>
        </p:nvSpPr>
        <p:spPr>
          <a:xfrm>
            <a:off x="1069848" y="1905000"/>
            <a:ext cx="10058400" cy="4800600"/>
          </a:xfrm>
        </p:spPr>
        <p:txBody>
          <a:bodyPr>
            <a:normAutofit lnSpcReduction="10000"/>
          </a:bodyPr>
          <a:lstStyle/>
          <a:p>
            <a:pPr marL="0" indent="0" algn="l">
              <a:buNone/>
            </a:pPr>
            <a:r>
              <a:rPr lang="en-CA" sz="2400" cap="all" dirty="0">
                <a:blipFill>
                  <a:blip r:embed="rId4">
                    <a:extLst>
                      <a:ext uri="{28A0092B-C50C-407E-A947-70E740481C1C}">
                        <a14:useLocalDpi xmlns:a14="http://schemas.microsoft.com/office/drawing/2010/main" val="0"/>
                      </a:ext>
                    </a:extLst>
                  </a:blip>
                  <a:tile tx="6350" ty="-127000" sx="65000" sy="64000" flip="none" algn="tl"/>
                </a:blipFill>
              </a:rPr>
              <a:t>There are a few different reasons why you may not be able to select a class:</a:t>
            </a:r>
          </a:p>
          <a:p>
            <a:pPr marL="0" indent="0" algn="l">
              <a:buNone/>
            </a:pPr>
            <a:endParaRPr lang="en-CA" sz="2800" cap="all" dirty="0">
              <a:blipFill>
                <a:blip r:embed="rId4">
                  <a:extLst>
                    <a:ext uri="{28A0092B-C50C-407E-A947-70E740481C1C}">
                      <a14:useLocalDpi xmlns:a14="http://schemas.microsoft.com/office/drawing/2010/main" val="0"/>
                    </a:ext>
                  </a:extLst>
                </a:blip>
                <a:tile tx="6350" ty="-127000" sx="65000" sy="64000" flip="none" algn="tl"/>
              </a:blipFill>
            </a:endParaRPr>
          </a:p>
          <a:p>
            <a:pPr algn="l">
              <a:buFont typeface="Arial" panose="020B0604020202020204" pitchFamily="34" charset="0"/>
              <a:buChar char="•"/>
            </a:pPr>
            <a:r>
              <a:rPr lang="en-CA" sz="2400" b="1" dirty="0"/>
              <a:t>Exclusions</a:t>
            </a:r>
            <a:r>
              <a:rPr lang="en-CA" sz="2400" dirty="0"/>
              <a:t>: Some of our GenEd classes overlap with the required classes in some Sheridan programs. If a GenEd class repeats program content, then students cannot enroll in that particular class since GenEd classes need to introduce students to ideas and concepts outside of their program.</a:t>
            </a:r>
          </a:p>
          <a:p>
            <a:pPr algn="l">
              <a:buFont typeface="Arial" panose="020B0604020202020204" pitchFamily="34" charset="0"/>
              <a:buChar char="•"/>
            </a:pPr>
            <a:r>
              <a:rPr lang="en-CA" sz="2400" b="1" dirty="0"/>
              <a:t>Reserve Capacity</a:t>
            </a:r>
            <a:r>
              <a:rPr lang="en-CA" sz="2400" dirty="0"/>
              <a:t>: Some GenEd classes are reserved for specific program areas and may not be open to all students.</a:t>
            </a:r>
          </a:p>
          <a:p>
            <a:pPr algn="l">
              <a:buFont typeface="Arial" panose="020B0604020202020204" pitchFamily="34" charset="0"/>
              <a:buChar char="•"/>
            </a:pPr>
            <a:r>
              <a:rPr lang="en-CA" sz="2400" b="1" dirty="0"/>
              <a:t>After Day 10</a:t>
            </a:r>
            <a:r>
              <a:rPr lang="en-CA" sz="2400" dirty="0"/>
              <a:t>: Students cannot enroll online after Day 10 of the new semester. If you still need a GenEd after Day 10, you will need to see your Records Specialist in the Office of the Registrar.</a:t>
            </a:r>
          </a:p>
          <a:p>
            <a:pPr marL="0" indent="0">
              <a:buNone/>
            </a:pPr>
            <a:endParaRPr lang="en-CA" dirty="0"/>
          </a:p>
        </p:txBody>
      </p:sp>
      <p:pic>
        <p:nvPicPr>
          <p:cNvPr id="10" name="Audio 9">
            <a:hlinkClick r:id="" action="ppaction://media"/>
            <a:extLst>
              <a:ext uri="{FF2B5EF4-FFF2-40B4-BE49-F238E27FC236}">
                <a16:creationId xmlns:a16="http://schemas.microsoft.com/office/drawing/2014/main" id="{99AF305B-B7B6-E212-1D63-50EECF71C1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5026838"/>
      </p:ext>
    </p:extLst>
  </p:cSld>
  <p:clrMapOvr>
    <a:masterClrMapping/>
  </p:clrMapOvr>
  <mc:AlternateContent xmlns:mc="http://schemas.openxmlformats.org/markup-compatibility/2006" xmlns:p14="http://schemas.microsoft.com/office/powerpoint/2010/main">
    <mc:Choice Requires="p14">
      <p:transition spd="slow" p14:dur="2000" advTm="44522"/>
    </mc:Choice>
    <mc:Fallback xmlns="">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E6CA48-A087-191C-3089-1508FDC64450}"/>
              </a:ext>
            </a:extLst>
          </p:cNvPr>
          <p:cNvSpPr>
            <a:spLocks noGrp="1"/>
          </p:cNvSpPr>
          <p:nvPr>
            <p:ph type="title"/>
          </p:nvPr>
        </p:nvSpPr>
        <p:spPr>
          <a:xfrm>
            <a:off x="1069848" y="4846002"/>
            <a:ext cx="10058400" cy="1522993"/>
          </a:xfrm>
        </p:spPr>
        <p:txBody>
          <a:bodyPr>
            <a:normAutofit/>
          </a:bodyPr>
          <a:lstStyle/>
          <a:p>
            <a:r>
              <a:rPr lang="en-CA" sz="4700" b="1" i="0">
                <a:effectLst/>
                <a:latin typeface="Georgia" panose="02040502050405020303" pitchFamily="18" charset="0"/>
              </a:rPr>
              <a:t>Academic Requirements</a:t>
            </a:r>
            <a:br>
              <a:rPr lang="en-CA" sz="4700" b="1" i="0">
                <a:effectLst/>
                <a:latin typeface="Georgia" panose="02040502050405020303" pitchFamily="18" charset="0"/>
              </a:rPr>
            </a:br>
            <a:endParaRPr lang="en-CA" sz="4700"/>
          </a:p>
        </p:txBody>
      </p:sp>
      <p:grpSp>
        <p:nvGrpSpPr>
          <p:cNvPr id="31" name="Group 30">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33" name="Oval 32">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786DCDFB-E62B-8C7B-77DE-11CD9526037E}"/>
              </a:ext>
            </a:extLst>
          </p:cNvPr>
          <p:cNvSpPr>
            <a:spLocks noGrp="1"/>
          </p:cNvSpPr>
          <p:nvPr>
            <p:ph idx="1"/>
          </p:nvPr>
        </p:nvSpPr>
        <p:spPr>
          <a:xfrm>
            <a:off x="1069849" y="633637"/>
            <a:ext cx="9779126" cy="2867662"/>
          </a:xfrm>
        </p:spPr>
        <p:txBody>
          <a:bodyPr>
            <a:normAutofit lnSpcReduction="10000"/>
          </a:bodyPr>
          <a:lstStyle/>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1400" dirty="0">
              <a:solidFill>
                <a:srgbClr val="414A51"/>
              </a:solidFill>
              <a:latin typeface="Open Sans" panose="020B0606030504020204" pitchFamily="34" charset="0"/>
            </a:endParaRPr>
          </a:p>
          <a:p>
            <a:pPr marL="0" indent="0" defTabSz="640080">
              <a:spcBef>
                <a:spcPts val="840"/>
              </a:spcBef>
              <a:buNone/>
            </a:pPr>
            <a:endParaRPr lang="en-CA" sz="1400"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3000" kern="1200" dirty="0">
                <a:solidFill>
                  <a:srgbClr val="414A51"/>
                </a:solidFill>
                <a:latin typeface="Open Sans" panose="020B0606030504020204" pitchFamily="34" charset="0"/>
                <a:ea typeface="+mn-ea"/>
                <a:cs typeface="+mn-cs"/>
              </a:rPr>
              <a:t>Check your </a:t>
            </a:r>
            <a:r>
              <a:rPr lang="en-CA" sz="3000" b="1" kern="1200" dirty="0">
                <a:solidFill>
                  <a:srgbClr val="0000EE"/>
                </a:solidFill>
                <a:latin typeface="Open Sans" panose="020B0606030504020204" pitchFamily="34" charset="0"/>
                <a:ea typeface="+mn-ea"/>
                <a:cs typeface="+mn-cs"/>
                <a:hlinkClick r:id="rId8"/>
              </a:rPr>
              <a:t>Academic Requirements report</a:t>
            </a:r>
            <a:r>
              <a:rPr lang="en-CA" sz="3000" kern="1200" dirty="0">
                <a:solidFill>
                  <a:srgbClr val="414A51"/>
                </a:solidFill>
                <a:latin typeface="Open Sans" panose="020B0606030504020204" pitchFamily="34" charset="0"/>
                <a:ea typeface="+mn-ea"/>
                <a:cs typeface="+mn-cs"/>
              </a:rPr>
              <a:t> </a:t>
            </a:r>
            <a:r>
              <a:rPr lang="en-CA" sz="3000" b="1" kern="1200" dirty="0">
                <a:solidFill>
                  <a:srgbClr val="414A51"/>
                </a:solidFill>
                <a:latin typeface="Open Sans" panose="020B0606030504020204" pitchFamily="34" charset="0"/>
                <a:ea typeface="+mn-ea"/>
                <a:cs typeface="+mn-cs"/>
              </a:rPr>
              <a:t>before creating or editing your schedule</a:t>
            </a:r>
            <a:r>
              <a:rPr lang="en-CA" sz="3000" kern="1200" dirty="0">
                <a:solidFill>
                  <a:srgbClr val="414A51"/>
                </a:solidFill>
                <a:latin typeface="Open Sans" panose="020B0606030504020204" pitchFamily="34" charset="0"/>
                <a:ea typeface="+mn-ea"/>
                <a:cs typeface="+mn-cs"/>
              </a:rPr>
              <a:t>. This will make sure you're on track to satisfy your Program Requirements and graduate as well as speeding up the enrolment process.</a:t>
            </a:r>
          </a:p>
          <a:p>
            <a:pPr marL="0" indent="0">
              <a:buNone/>
            </a:pPr>
            <a:endParaRPr lang="en-CA" dirty="0"/>
          </a:p>
        </p:txBody>
      </p:sp>
      <p:pic>
        <p:nvPicPr>
          <p:cNvPr id="22" name="Audio 21">
            <a:hlinkClick r:id="" action="ppaction://media"/>
            <a:extLst>
              <a:ext uri="{FF2B5EF4-FFF2-40B4-BE49-F238E27FC236}">
                <a16:creationId xmlns:a16="http://schemas.microsoft.com/office/drawing/2014/main" id="{CC650856-2DB9-109D-9E68-630C53281B0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7785939"/>
      </p:ext>
    </p:extLst>
  </p:cSld>
  <p:clrMapOvr>
    <a:masterClrMapping/>
  </p:clrMapOvr>
  <mc:AlternateContent xmlns:mc="http://schemas.openxmlformats.org/markup-compatibility/2006" xmlns:p14="http://schemas.microsoft.com/office/powerpoint/2010/main">
    <mc:Choice Requires="p14">
      <p:transition spd="slow" p14:dur="2000" advTm="22104"/>
    </mc:Choice>
    <mc:Fallback xmlns="">
      <p:transition spd="slow" advTm="2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F6ECB-B973-863A-E782-35D603BF3835}"/>
              </a:ext>
            </a:extLst>
          </p:cNvPr>
          <p:cNvSpPr>
            <a:spLocks noGrp="1"/>
          </p:cNvSpPr>
          <p:nvPr>
            <p:ph type="title"/>
          </p:nvPr>
        </p:nvSpPr>
        <p:spPr>
          <a:xfrm>
            <a:off x="1069848" y="4846002"/>
            <a:ext cx="10058400" cy="1522993"/>
          </a:xfrm>
        </p:spPr>
        <p:txBody>
          <a:bodyPr>
            <a:normAutofit/>
          </a:bodyPr>
          <a:lstStyle/>
          <a:p>
            <a:pPr marL="228600" marR="0" lvl="0" indent="-228600" defTabSz="914400" rtl="0" eaLnBrk="1" fontAlgn="auto" latinLnBrk="0" hangingPunct="1">
              <a:spcBef>
                <a:spcPts val="1000"/>
              </a:spcBef>
              <a:spcAft>
                <a:spcPts val="0"/>
              </a:spcAft>
              <a:tabLst/>
              <a:defRPr/>
            </a:pPr>
            <a:r>
              <a:rPr lang="en-CA" sz="5100">
                <a:latin typeface="aktiv-grotesk"/>
              </a:rPr>
              <a:t>Full Enrollment</a:t>
            </a:r>
            <a:br>
              <a:rPr kumimoji="0" lang="en-CA" sz="5100" b="0" i="0" u="none" strike="noStrike" kern="1200" cap="none" spc="0" normalizeH="0" baseline="0" noProof="0">
                <a:ln>
                  <a:noFill/>
                </a:ln>
                <a:effectLst/>
                <a:uLnTx/>
                <a:uFillTx/>
                <a:latin typeface="aktiv-grotesk"/>
                <a:ea typeface="+mn-ea"/>
                <a:cs typeface="+mn-cs"/>
              </a:rPr>
            </a:br>
            <a:endParaRPr lang="en-CA" sz="5100"/>
          </a:p>
        </p:txBody>
      </p:sp>
      <p:grpSp>
        <p:nvGrpSpPr>
          <p:cNvPr id="22" name="Group 21">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4" name="Oval 23">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3" name="Content Placeholder 2">
            <a:extLst>
              <a:ext uri="{FF2B5EF4-FFF2-40B4-BE49-F238E27FC236}">
                <a16:creationId xmlns:a16="http://schemas.microsoft.com/office/drawing/2014/main" id="{CFC5CB25-E79B-9CB2-2793-66EED772DA53}"/>
              </a:ext>
            </a:extLst>
          </p:cNvPr>
          <p:cNvSpPr>
            <a:spLocks noGrp="1"/>
          </p:cNvSpPr>
          <p:nvPr>
            <p:ph idx="1"/>
          </p:nvPr>
        </p:nvSpPr>
        <p:spPr>
          <a:xfrm>
            <a:off x="1069848" y="633637"/>
            <a:ext cx="10169651" cy="3723360"/>
          </a:xfrm>
        </p:spPr>
        <p:txBody>
          <a:bodyPr/>
          <a:lstStyle/>
          <a:p>
            <a:pPr marL="0" indent="0" defTabSz="640080">
              <a:spcBef>
                <a:spcPts val="840"/>
              </a:spcBef>
              <a:buNone/>
            </a:pPr>
            <a:endParaRPr lang="en-CA" sz="1400" kern="1200" dirty="0">
              <a:solidFill>
                <a:srgbClr val="414A51"/>
              </a:solidFill>
              <a:latin typeface="aktiv-grotesk"/>
              <a:ea typeface="+mn-ea"/>
              <a:cs typeface="+mn-cs"/>
            </a:endParaRPr>
          </a:p>
          <a:p>
            <a:pPr marL="0" indent="0" defTabSz="640080">
              <a:spcBef>
                <a:spcPts val="840"/>
              </a:spcBef>
              <a:buNone/>
            </a:pPr>
            <a:endParaRPr lang="en-CA" sz="1400" kern="1200" dirty="0">
              <a:solidFill>
                <a:srgbClr val="414A51"/>
              </a:solidFill>
              <a:latin typeface="aktiv-grotesk"/>
              <a:ea typeface="+mn-ea"/>
              <a:cs typeface="+mn-cs"/>
            </a:endParaRPr>
          </a:p>
          <a:p>
            <a:pPr marL="0" indent="0" defTabSz="640080">
              <a:spcBef>
                <a:spcPts val="840"/>
              </a:spcBef>
              <a:buNone/>
            </a:pPr>
            <a:r>
              <a:rPr lang="en-CA" sz="2800" dirty="0"/>
              <a:t>Once a class is full, you can monitor the class enrollment to see if a space opens up, but make sure that you enroll in another class in the meantime. Many of the </a:t>
            </a:r>
            <a:r>
              <a:rPr lang="en-CA" sz="2800" dirty="0" err="1"/>
              <a:t>GenEd</a:t>
            </a:r>
            <a:r>
              <a:rPr lang="en-CA" sz="2800" dirty="0"/>
              <a:t> courses fill quickly, so </a:t>
            </a:r>
            <a:r>
              <a:rPr lang="en-CA" sz="2800" dirty="0">
                <a:hlinkClick r:id="rId8">
                  <a:extLst>
                    <a:ext uri="{A12FA001-AC4F-418D-AE19-62706E023703}">
                      <ahyp:hlinkClr xmlns:ahyp="http://schemas.microsoft.com/office/drawing/2018/hyperlinkcolor" val="tx"/>
                    </a:ext>
                  </a:extLst>
                </a:hlinkClick>
              </a:rPr>
              <a:t>register early</a:t>
            </a:r>
            <a:r>
              <a:rPr lang="en-CA" sz="2800" dirty="0"/>
              <a:t> to give yourself the most options to pick from!</a:t>
            </a:r>
          </a:p>
        </p:txBody>
      </p:sp>
      <p:pic>
        <p:nvPicPr>
          <p:cNvPr id="13" name="Audio 12">
            <a:hlinkClick r:id="" action="ppaction://media"/>
            <a:extLst>
              <a:ext uri="{FF2B5EF4-FFF2-40B4-BE49-F238E27FC236}">
                <a16:creationId xmlns:a16="http://schemas.microsoft.com/office/drawing/2014/main" id="{82FB8BC4-1BEF-7B14-DAD2-12890E7B7CE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4214905336"/>
      </p:ext>
    </p:extLst>
  </p:cSld>
  <p:clrMapOvr>
    <a:masterClrMapping/>
  </p:clrMapOvr>
  <mc:AlternateContent xmlns:mc="http://schemas.openxmlformats.org/markup-compatibility/2006" xmlns:p14="http://schemas.microsoft.com/office/powerpoint/2010/main">
    <mc:Choice Requires="p14">
      <p:transition spd="slow" p14:dur="2000" advTm="17690"/>
    </mc:Choice>
    <mc:Fallback xmlns="">
      <p:transition spd="slow" advTm="1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22952C-0C6E-7ACD-25F7-DFC788469630}"/>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In-person service hub</a:t>
            </a:r>
          </a:p>
        </p:txBody>
      </p:sp>
      <p:sp>
        <p:nvSpPr>
          <p:cNvPr id="5" name="Rectangle 1">
            <a:extLst>
              <a:ext uri="{FF2B5EF4-FFF2-40B4-BE49-F238E27FC236}">
                <a16:creationId xmlns:a16="http://schemas.microsoft.com/office/drawing/2014/main" id="{138D5A09-D690-B211-C701-1EC026B48FEC}"/>
              </a:ext>
            </a:extLst>
          </p:cNvPr>
          <p:cNvSpPr>
            <a:spLocks noChangeArrowheads="1"/>
          </p:cNvSpPr>
          <p:nvPr/>
        </p:nvSpPr>
        <p:spPr bwMode="auto">
          <a:xfrm>
            <a:off x="6400799" y="2121408"/>
            <a:ext cx="5299585"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Sheridan's In-Person Service Hub</a:t>
            </a: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If you’ve got questions, we’ve got answers! Each campus has experienced staff to help you at the Service Hub! Let us help you with your schedule and course registration, admissions, finances, academic requirements, graduation, and more!</a:t>
            </a:r>
          </a:p>
          <a:p>
            <a:pPr marR="0" lvl="0" defTabSz="914400" eaLnBrk="1" fontAlgn="base" hangingPunct="1">
              <a:lnSpc>
                <a:spcPct val="90000"/>
              </a:lnSpc>
              <a:spcBef>
                <a:spcPct val="0"/>
              </a:spcBef>
              <a:spcAft>
                <a:spcPts val="600"/>
              </a:spcAft>
              <a:buClr>
                <a:schemeClr val="accent1">
                  <a:lumMod val="75000"/>
                </a:schemeClr>
              </a:buClr>
              <a:buSzPct val="85000"/>
              <a:tabLst/>
            </a:pPr>
            <a:endParaRPr kumimoji="0" lang="en-US" altLang="en-US" b="1"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endParaRPr lang="en-US" altLang="en-US" b="1" dirty="0">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Hours of Operation:</a:t>
            </a:r>
            <a:endParaRPr kumimoji="0" lang="en-US" altLang="en-US" b="0"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Monday - Friday</a:t>
            </a:r>
            <a:br>
              <a:rPr kumimoji="0" lang="en-US" altLang="en-US" b="0" i="0" u="none" strike="noStrike" cap="none" normalizeH="0" baseline="0" dirty="0">
                <a:ln>
                  <a:noFill/>
                </a:ln>
                <a:effectLst/>
                <a:latin typeface="+mn-lt"/>
              </a:rPr>
            </a:br>
            <a:r>
              <a:rPr kumimoji="0" lang="en-US" altLang="en-US" b="0" i="0" u="none" strike="noStrike" cap="none" normalizeH="0" baseline="0" dirty="0">
                <a:ln>
                  <a:noFill/>
                </a:ln>
                <a:effectLst/>
                <a:latin typeface="+mn-lt"/>
              </a:rPr>
              <a:t>8:30am - 4:30pm</a:t>
            </a:r>
          </a:p>
        </p:txBody>
      </p:sp>
      <p:grpSp>
        <p:nvGrpSpPr>
          <p:cNvPr id="12" name="Group 11">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4" name="Content Placeholder 3">
            <a:extLst>
              <a:ext uri="{FF2B5EF4-FFF2-40B4-BE49-F238E27FC236}">
                <a16:creationId xmlns:a16="http://schemas.microsoft.com/office/drawing/2014/main" id="{6198FA95-8456-F888-D303-F6211D90ECDC}"/>
              </a:ext>
            </a:extLst>
          </p:cNvPr>
          <p:cNvGraphicFramePr>
            <a:graphicFrameLocks noGrp="1"/>
          </p:cNvGraphicFramePr>
          <p:nvPr>
            <p:ph idx="1"/>
            <p:extLst>
              <p:ext uri="{D42A27DB-BD31-4B8C-83A1-F6EECF244321}">
                <p14:modId xmlns:p14="http://schemas.microsoft.com/office/powerpoint/2010/main" val="12419115"/>
              </p:ext>
            </p:extLst>
          </p:nvPr>
        </p:nvGraphicFramePr>
        <p:xfrm>
          <a:off x="633999" y="2829387"/>
          <a:ext cx="5112462" cy="1209488"/>
        </p:xfrm>
        <a:graphic>
          <a:graphicData uri="http://schemas.openxmlformats.org/drawingml/2006/table">
            <a:tbl>
              <a:tblPr/>
              <a:tblGrid>
                <a:gridCol w="1218827">
                  <a:extLst>
                    <a:ext uri="{9D8B030D-6E8A-4147-A177-3AD203B41FA5}">
                      <a16:colId xmlns:a16="http://schemas.microsoft.com/office/drawing/2014/main" val="2108122407"/>
                    </a:ext>
                  </a:extLst>
                </a:gridCol>
                <a:gridCol w="2548885">
                  <a:extLst>
                    <a:ext uri="{9D8B030D-6E8A-4147-A177-3AD203B41FA5}">
                      <a16:colId xmlns:a16="http://schemas.microsoft.com/office/drawing/2014/main" val="526132608"/>
                    </a:ext>
                  </a:extLst>
                </a:gridCol>
                <a:gridCol w="1344750">
                  <a:extLst>
                    <a:ext uri="{9D8B030D-6E8A-4147-A177-3AD203B41FA5}">
                      <a16:colId xmlns:a16="http://schemas.microsoft.com/office/drawing/2014/main" val="1262859769"/>
                    </a:ext>
                  </a:extLst>
                </a:gridCol>
              </a:tblGrid>
              <a:tr h="264753">
                <a:tc>
                  <a:txBody>
                    <a:bodyPr/>
                    <a:lstStyle/>
                    <a:p>
                      <a:pPr algn="ctr" fontAlgn="ctr">
                        <a:spcBef>
                          <a:spcPts val="0"/>
                        </a:spcBef>
                        <a:spcAft>
                          <a:spcPts val="0"/>
                        </a:spcAft>
                      </a:pPr>
                      <a:r>
                        <a:rPr lang="en-CA" sz="1500" b="1" i="0" u="none" strike="noStrike">
                          <a:effectLst/>
                          <a:latin typeface="Open Sans" panose="020B0606030504020204" pitchFamily="34" charset="0"/>
                        </a:rPr>
                        <a:t>TRAFALGAR</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DAVIS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HMC</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3230491904"/>
                  </a:ext>
                </a:extLst>
              </a:tr>
              <a:tr h="944735">
                <a:tc>
                  <a:txBody>
                    <a:bodyPr/>
                    <a:lstStyle/>
                    <a:p>
                      <a:pPr algn="ctr" fontAlgn="ctr">
                        <a:spcBef>
                          <a:spcPts val="0"/>
                        </a:spcBef>
                        <a:spcAft>
                          <a:spcPts val="0"/>
                        </a:spcAft>
                      </a:pPr>
                      <a:r>
                        <a:rPr lang="en-CA" sz="1500" b="0" i="0" u="none" strike="noStrike">
                          <a:effectLst/>
                          <a:latin typeface="Open Sans" panose="020B0606030504020204" pitchFamily="34" charset="0"/>
                        </a:rPr>
                        <a:t>A134a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(Near Tim Hortons)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B-Wing,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the Centre for Student Success, Rm. B230)</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A-Wing,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Rm. A147)</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2810158720"/>
                  </a:ext>
                </a:extLst>
              </a:tr>
            </a:tbl>
          </a:graphicData>
        </a:graphic>
      </p:graphicFrame>
      <p:pic>
        <p:nvPicPr>
          <p:cNvPr id="26" name="Audio 25">
            <a:hlinkClick r:id="" action="ppaction://media"/>
            <a:extLst>
              <a:ext uri="{FF2B5EF4-FFF2-40B4-BE49-F238E27FC236}">
                <a16:creationId xmlns:a16="http://schemas.microsoft.com/office/drawing/2014/main" id="{D656081B-0C87-88B9-50D4-50DD569884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752085"/>
      </p:ext>
    </p:extLst>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142F-9682-D680-4703-4137FED0D84F}"/>
              </a:ext>
            </a:extLst>
          </p:cNvPr>
          <p:cNvSpPr>
            <a:spLocks noGrp="1"/>
          </p:cNvSpPr>
          <p:nvPr>
            <p:ph type="title"/>
          </p:nvPr>
        </p:nvSpPr>
        <p:spPr>
          <a:xfrm>
            <a:off x="839788" y="1381125"/>
            <a:ext cx="10515600" cy="957264"/>
          </a:xfrm>
        </p:spPr>
        <p:txBody>
          <a:bodyPr>
            <a:normAutofit fontScale="90000"/>
          </a:bodyPr>
          <a:lstStyle/>
          <a:p>
            <a:r>
              <a:rPr lang="en-CA" dirty="0"/>
              <a:t>Type of Schedule</a:t>
            </a:r>
            <a:br>
              <a:rPr lang="en-CA" dirty="0"/>
            </a:br>
            <a:br>
              <a:rPr lang="en-CA" dirty="0"/>
            </a:br>
            <a:r>
              <a:rPr lang="en-CA" sz="3100" dirty="0">
                <a:latin typeface="+mn-lt"/>
                <a:ea typeface="+mn-ea"/>
                <a:cs typeface="+mn-cs"/>
              </a:rPr>
              <a:t>Depending on your program, you will be issued with an Assigned Schedule or a Custom Schedule.</a:t>
            </a:r>
            <a:br>
              <a:rPr lang="en-CA" sz="2700" dirty="0"/>
            </a:br>
            <a:endParaRPr lang="en-CA" sz="2700" dirty="0"/>
          </a:p>
        </p:txBody>
      </p:sp>
      <p:sp>
        <p:nvSpPr>
          <p:cNvPr id="3" name="Text Placeholder 2">
            <a:extLst>
              <a:ext uri="{FF2B5EF4-FFF2-40B4-BE49-F238E27FC236}">
                <a16:creationId xmlns:a16="http://schemas.microsoft.com/office/drawing/2014/main" id="{03B0E87E-765A-0A77-D7B3-D3F420566383}"/>
              </a:ext>
            </a:extLst>
          </p:cNvPr>
          <p:cNvSpPr>
            <a:spLocks noGrp="1"/>
          </p:cNvSpPr>
          <p:nvPr>
            <p:ph type="body" idx="1"/>
          </p:nvPr>
        </p:nvSpPr>
        <p:spPr>
          <a:xfrm>
            <a:off x="839788" y="3121819"/>
            <a:ext cx="5157787" cy="823912"/>
          </a:xfrm>
        </p:spPr>
        <p:txBody>
          <a:bodyPr/>
          <a:lstStyle/>
          <a:p>
            <a:r>
              <a:rPr lang="en-CA" dirty="0"/>
              <a:t>Assigned Schedule</a:t>
            </a:r>
          </a:p>
        </p:txBody>
      </p:sp>
      <p:sp>
        <p:nvSpPr>
          <p:cNvPr id="4" name="Content Placeholder 3">
            <a:extLst>
              <a:ext uri="{FF2B5EF4-FFF2-40B4-BE49-F238E27FC236}">
                <a16:creationId xmlns:a16="http://schemas.microsoft.com/office/drawing/2014/main" id="{2F1A1E45-61C2-FB87-554C-44BED0DA8617}"/>
              </a:ext>
            </a:extLst>
          </p:cNvPr>
          <p:cNvSpPr>
            <a:spLocks noGrp="1"/>
          </p:cNvSpPr>
          <p:nvPr>
            <p:ph sz="half" idx="2"/>
          </p:nvPr>
        </p:nvSpPr>
        <p:spPr>
          <a:xfrm>
            <a:off x="839788" y="3905250"/>
            <a:ext cx="5157787" cy="2284412"/>
          </a:xfrm>
        </p:spPr>
        <p:txBody>
          <a:bodyPr/>
          <a:lstStyle/>
          <a:p>
            <a:pPr marL="0" indent="0">
              <a:buNone/>
            </a:pPr>
            <a:r>
              <a:rPr lang="en-CA" dirty="0"/>
              <a:t>With assigned schedules, students will be issued a schedule prepopulated with courses.</a:t>
            </a:r>
          </a:p>
          <a:p>
            <a:pPr marL="0" indent="0">
              <a:buNone/>
            </a:pPr>
            <a:endParaRPr lang="en-CA" dirty="0"/>
          </a:p>
        </p:txBody>
      </p:sp>
      <p:sp>
        <p:nvSpPr>
          <p:cNvPr id="5" name="Text Placeholder 4">
            <a:extLst>
              <a:ext uri="{FF2B5EF4-FFF2-40B4-BE49-F238E27FC236}">
                <a16:creationId xmlns:a16="http://schemas.microsoft.com/office/drawing/2014/main" id="{FF8E96D3-992C-EA8D-2170-B3AD4FB86301}"/>
              </a:ext>
            </a:extLst>
          </p:cNvPr>
          <p:cNvSpPr>
            <a:spLocks noGrp="1"/>
          </p:cNvSpPr>
          <p:nvPr>
            <p:ph type="body" sz="quarter" idx="3"/>
          </p:nvPr>
        </p:nvSpPr>
        <p:spPr>
          <a:xfrm>
            <a:off x="6096000" y="3075909"/>
            <a:ext cx="5183188" cy="823912"/>
          </a:xfrm>
        </p:spPr>
        <p:txBody>
          <a:bodyPr/>
          <a:lstStyle/>
          <a:p>
            <a:r>
              <a:rPr lang="en-CA" dirty="0"/>
              <a:t>Custom Schedule</a:t>
            </a:r>
          </a:p>
        </p:txBody>
      </p:sp>
      <p:sp>
        <p:nvSpPr>
          <p:cNvPr id="6" name="Content Placeholder 5">
            <a:extLst>
              <a:ext uri="{FF2B5EF4-FFF2-40B4-BE49-F238E27FC236}">
                <a16:creationId xmlns:a16="http://schemas.microsoft.com/office/drawing/2014/main" id="{F8B78257-BFFC-39C9-9E2F-6F073B79D492}"/>
              </a:ext>
            </a:extLst>
          </p:cNvPr>
          <p:cNvSpPr>
            <a:spLocks noGrp="1"/>
          </p:cNvSpPr>
          <p:nvPr>
            <p:ph sz="quarter" idx="4"/>
          </p:nvPr>
        </p:nvSpPr>
        <p:spPr>
          <a:xfrm>
            <a:off x="6172200" y="3905249"/>
            <a:ext cx="5183188" cy="2284413"/>
          </a:xfrm>
        </p:spPr>
        <p:txBody>
          <a:bodyPr/>
          <a:lstStyle/>
          <a:p>
            <a:pPr marL="0" indent="0">
              <a:buNone/>
            </a:pPr>
            <a:r>
              <a:rPr lang="en-CA" dirty="0"/>
              <a:t>Build My Schedule link in myStudent Centre lets you find your perfect schedule fast and easily!</a:t>
            </a:r>
          </a:p>
          <a:p>
            <a:pPr marL="0" indent="0">
              <a:buNone/>
            </a:pPr>
            <a:endParaRPr lang="en-CA" b="1" dirty="0"/>
          </a:p>
        </p:txBody>
      </p:sp>
      <p:pic>
        <p:nvPicPr>
          <p:cNvPr id="20" name="Audio 19">
            <a:hlinkClick r:id="" action="ppaction://media"/>
            <a:extLst>
              <a:ext uri="{FF2B5EF4-FFF2-40B4-BE49-F238E27FC236}">
                <a16:creationId xmlns:a16="http://schemas.microsoft.com/office/drawing/2014/main" id="{A81D266C-B3CF-E77B-6E7A-B8895DF513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923576"/>
      </p:ext>
    </p:extLst>
  </p:cSld>
  <p:clrMapOvr>
    <a:masterClrMapping/>
  </p:clrMapOvr>
  <mc:AlternateContent xmlns:mc="http://schemas.openxmlformats.org/markup-compatibility/2006" xmlns:p14="http://schemas.microsoft.com/office/powerpoint/2010/main">
    <mc:Choice Requires="p14">
      <p:transition spd="slow" p14:dur="2000" advTm="20229"/>
    </mc:Choice>
    <mc:Fallback xmlns="">
      <p:transition spd="slow" advTm="20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4" name="Oval 4103">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4105" name="Oval 4104">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useBgFill="1">
        <p:nvSpPr>
          <p:cNvPr id="4107" name="Rectangle 4106">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D0AEB8-3A1E-372B-5C41-2782C3196272}"/>
              </a:ext>
            </a:extLst>
          </p:cNvPr>
          <p:cNvSpPr txBox="1"/>
          <p:nvPr/>
        </p:nvSpPr>
        <p:spPr>
          <a:xfrm>
            <a:off x="1069848" y="4846002"/>
            <a:ext cx="10058400" cy="152299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200" cap="all">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rPr>
              <a:t>Visit myStudent Centre to determine if you have access to the Build My Schedule link.</a:t>
            </a:r>
          </a:p>
        </p:txBody>
      </p:sp>
      <p:grpSp>
        <p:nvGrpSpPr>
          <p:cNvPr id="4111" name="Group 4110">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12" name="Oval 4111">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4113" name="Oval 4112">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pic>
        <p:nvPicPr>
          <p:cNvPr id="4098" name="Picture 2" descr="Build My Schedule on myStudent Centre">
            <a:extLst>
              <a:ext uri="{FF2B5EF4-FFF2-40B4-BE49-F238E27FC236}">
                <a16:creationId xmlns:a16="http://schemas.microsoft.com/office/drawing/2014/main" id="{0373CBB1-0DD5-DC37-C768-534D8AE06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187" y="633637"/>
            <a:ext cx="6570620" cy="3172510"/>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2F933340-1F5E-AA23-27A2-19F2478CAE8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8663005" y="2405730"/>
            <a:ext cx="1522805" cy="1522805"/>
          </a:xfrm>
          <a:prstGeom prst="ellipse">
            <a:avLst/>
          </a:prstGeom>
        </p:spPr>
      </p:pic>
    </p:spTree>
    <p:extLst>
      <p:ext uri="{BB962C8B-B14F-4D97-AF65-F5344CB8AC3E}">
        <p14:creationId xmlns:p14="http://schemas.microsoft.com/office/powerpoint/2010/main" val="501333597"/>
      </p:ext>
    </p:extLst>
  </p:cSld>
  <p:clrMapOvr>
    <a:masterClrMapping/>
  </p:clrMapOvr>
  <mc:AlternateContent xmlns:mc="http://schemas.openxmlformats.org/markup-compatibility/2006" xmlns:p14="http://schemas.microsoft.com/office/powerpoint/2010/main">
    <mc:Choice Requires="p14">
      <p:transition spd="slow" p14:dur="2000" advTm="11516"/>
    </mc:Choice>
    <mc:Fallback xmlns="">
      <p:transition spd="slow" advTm="1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9">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44" name="Rectangle 43">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67F23E-E604-EB7F-5B81-072C7E1B271C}"/>
              </a:ext>
            </a:extLst>
          </p:cNvPr>
          <p:cNvSpPr txBox="1"/>
          <p:nvPr/>
        </p:nvSpPr>
        <p:spPr>
          <a:xfrm>
            <a:off x="796201" y="1265876"/>
            <a:ext cx="9658439" cy="3016210"/>
          </a:xfrm>
          <a:prstGeom prst="rect">
            <a:avLst/>
          </a:prstGeom>
          <a:noFill/>
        </p:spPr>
        <p:txBody>
          <a:bodyPr wrap="square">
            <a:spAutoFit/>
          </a:bodyPr>
          <a:lstStyle/>
          <a:p>
            <a:pPr algn="just" defTabSz="475488">
              <a:spcAft>
                <a:spcPts val="600"/>
              </a:spcAft>
            </a:pPr>
            <a:endParaRPr lang="en-CA" sz="3600" kern="1200" dirty="0">
              <a:solidFill>
                <a:schemeClr val="tx1"/>
              </a:solidFill>
              <a:latin typeface="+mj-lt"/>
              <a:ea typeface="+mj-ea"/>
              <a:cs typeface="+mj-cs"/>
            </a:endParaRPr>
          </a:p>
          <a:p>
            <a:pPr algn="just" defTabSz="475488">
              <a:spcAft>
                <a:spcPts val="600"/>
              </a:spcAft>
            </a:pPr>
            <a:endParaRPr lang="en-CA" sz="3600" dirty="0">
              <a:latin typeface="+mj-lt"/>
              <a:ea typeface="+mj-ea"/>
              <a:cs typeface="+mj-cs"/>
            </a:endParaRPr>
          </a:p>
          <a:p>
            <a:pPr algn="just" defTabSz="475488">
              <a:spcAft>
                <a:spcPts val="600"/>
              </a:spcAft>
            </a:pPr>
            <a:r>
              <a:rPr lang="en-CA" sz="3600" kern="1200" dirty="0">
                <a:solidFill>
                  <a:schemeClr val="tx1"/>
                </a:solidFill>
                <a:latin typeface="+mj-lt"/>
                <a:ea typeface="+mj-ea"/>
                <a:cs typeface="+mj-cs"/>
              </a:rPr>
              <a:t>If you do NOT have access to Build My Schedule link, please use Enrolment Shopping Cart and follow instructions to add/swap/drop courses.</a:t>
            </a:r>
            <a:endParaRPr lang="en-CA" sz="3600" dirty="0">
              <a:latin typeface="+mj-lt"/>
              <a:ea typeface="+mj-ea"/>
              <a:cs typeface="+mj-cs"/>
            </a:endParaRPr>
          </a:p>
        </p:txBody>
      </p:sp>
      <p:pic>
        <p:nvPicPr>
          <p:cNvPr id="35" name="Audio 34">
            <a:hlinkClick r:id="" action="ppaction://media"/>
            <a:extLst>
              <a:ext uri="{FF2B5EF4-FFF2-40B4-BE49-F238E27FC236}">
                <a16:creationId xmlns:a16="http://schemas.microsoft.com/office/drawing/2014/main" id="{368A9D55-DB40-1B48-7B69-36EFAF1D03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246747" y="3443071"/>
            <a:ext cx="2149051" cy="2149051"/>
          </a:xfrm>
          <a:prstGeom prst="ellipse">
            <a:avLst/>
          </a:prstGeom>
        </p:spPr>
      </p:pic>
    </p:spTree>
    <p:extLst>
      <p:ext uri="{BB962C8B-B14F-4D97-AF65-F5344CB8AC3E}">
        <p14:creationId xmlns:p14="http://schemas.microsoft.com/office/powerpoint/2010/main" val="849647151"/>
      </p:ext>
    </p:extLst>
  </p:cSld>
  <p:clrMapOvr>
    <a:masterClrMapping/>
  </p:clrMapOvr>
  <mc:AlternateContent xmlns:mc="http://schemas.openxmlformats.org/markup-compatibility/2006" xmlns:p14="http://schemas.microsoft.com/office/powerpoint/2010/main">
    <mc:Choice Requires="p14">
      <p:transition spd="slow" p14:dur="2000" advTm="13162"/>
    </mc:Choice>
    <mc:Fallback xmlns="">
      <p:transition spd="slow" advTm="1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BFA02A-CDF2-8204-4036-B329FFF5E385}"/>
              </a:ext>
            </a:extLst>
          </p:cNvPr>
          <p:cNvSpPr>
            <a:spLocks noGrp="1"/>
          </p:cNvSpPr>
          <p:nvPr>
            <p:ph type="title"/>
          </p:nvPr>
        </p:nvSpPr>
        <p:spPr>
          <a:xfrm>
            <a:off x="838200" y="530352"/>
            <a:ext cx="10058400" cy="1609344"/>
          </a:xfrm>
        </p:spPr>
        <p:txBody>
          <a:bodyPr/>
          <a:lstStyle/>
          <a:p>
            <a:r>
              <a:rPr lang="en-CA" dirty="0"/>
              <a:t>Edit Your Schedule</a:t>
            </a:r>
            <a:br>
              <a:rPr lang="en-CA" b="1" i="0" dirty="0">
                <a:solidFill>
                  <a:srgbClr val="003767"/>
                </a:solidFill>
                <a:effectLst/>
                <a:latin typeface="Georgia" panose="02040502050405020303" pitchFamily="18" charset="0"/>
              </a:rPr>
            </a:br>
            <a:endParaRPr lang="en-CA" dirty="0"/>
          </a:p>
        </p:txBody>
      </p:sp>
      <p:sp>
        <p:nvSpPr>
          <p:cNvPr id="5" name="Content Placeholder 4">
            <a:extLst>
              <a:ext uri="{FF2B5EF4-FFF2-40B4-BE49-F238E27FC236}">
                <a16:creationId xmlns:a16="http://schemas.microsoft.com/office/drawing/2014/main" id="{310703C9-0452-387D-D908-3ED2631173AD}"/>
              </a:ext>
            </a:extLst>
          </p:cNvPr>
          <p:cNvSpPr>
            <a:spLocks noGrp="1"/>
          </p:cNvSpPr>
          <p:nvPr>
            <p:ph idx="1"/>
          </p:nvPr>
        </p:nvSpPr>
        <p:spPr>
          <a:xfrm>
            <a:off x="838200" y="1587500"/>
            <a:ext cx="10515600" cy="4667250"/>
          </a:xfrm>
        </p:spPr>
        <p:txBody>
          <a:bodyPr>
            <a:normAutofit fontScale="92500" lnSpcReduction="20000"/>
          </a:bodyPr>
          <a:lstStyle/>
          <a:p>
            <a:pPr marL="0" indent="0" algn="l">
              <a:buNone/>
            </a:pPr>
            <a:r>
              <a:rPr lang="en-CA" sz="2800" cap="all" dirty="0">
                <a:blipFill>
                  <a:blip r:embed="rId4">
                    <a:extLst>
                      <a:ext uri="{28A0092B-C50C-407E-A947-70E740481C1C}">
                        <a14:useLocalDpi xmlns:a14="http://schemas.microsoft.com/office/drawing/2010/main" val="0"/>
                      </a:ext>
                    </a:extLst>
                  </a:blip>
                  <a:tile tx="6350" ty="-127000" sx="65000" sy="64000" flip="none" algn="tl"/>
                </a:blipFill>
              </a:rPr>
              <a:t>Once you have paid your fees you can log on to </a:t>
            </a:r>
            <a:r>
              <a:rPr lang="en-CA" sz="2800" cap="all" dirty="0">
                <a:blipFill>
                  <a:blip r:embed="rId4">
                    <a:extLst>
                      <a:ext uri="{28A0092B-C50C-407E-A947-70E740481C1C}">
                        <a14:useLocalDpi xmlns:a14="http://schemas.microsoft.com/office/drawing/2010/main" val="0"/>
                      </a:ext>
                    </a:extLst>
                  </a:blip>
                  <a:tile tx="6350" ty="-127000" sx="65000" sy="64000" flip="none" algn="tl"/>
                </a:blipFill>
                <a:hlinkClick r:id="rId5" tooltip="myStudent Centre">
                  <a:extLst>
                    <a:ext uri="{A12FA001-AC4F-418D-AE19-62706E023703}">
                      <ahyp:hlinkClr xmlns:ahyp="http://schemas.microsoft.com/office/drawing/2018/hyperlinkcolor" val="tx"/>
                    </a:ext>
                  </a:extLst>
                </a:hlinkClick>
              </a:rPr>
              <a:t>myStudent Centre</a:t>
            </a:r>
            <a:r>
              <a:rPr lang="en-CA" sz="2800" cap="all" dirty="0">
                <a:blipFill>
                  <a:blip r:embed="rId4">
                    <a:extLst>
                      <a:ext uri="{28A0092B-C50C-407E-A947-70E740481C1C}">
                        <a14:useLocalDpi xmlns:a14="http://schemas.microsoft.com/office/drawing/2010/main" val="0"/>
                      </a:ext>
                    </a:extLst>
                  </a:blip>
                  <a:tile tx="6350" ty="-127000" sx="65000" sy="64000" flip="none" algn="tl"/>
                </a:blipFill>
              </a:rPr>
              <a:t> to:</a:t>
            </a:r>
          </a:p>
          <a:p>
            <a:pPr marL="0" indent="0" algn="l">
              <a:buNone/>
            </a:pPr>
            <a:endParaRPr lang="en-CA" b="0" i="0" dirty="0">
              <a:solidFill>
                <a:srgbClr val="414A51"/>
              </a:solidFill>
              <a:effectLst/>
              <a:latin typeface="Open Sans" panose="020B0606030504020204" pitchFamily="34" charset="0"/>
            </a:endParaRPr>
          </a:p>
          <a:p>
            <a:pPr algn="l">
              <a:buFont typeface="Arial" panose="020B0604020202020204" pitchFamily="34" charset="0"/>
              <a:buChar char="•"/>
            </a:pPr>
            <a:r>
              <a:rPr lang="en-CA" sz="2200" dirty="0"/>
              <a:t>Add courses</a:t>
            </a:r>
          </a:p>
          <a:p>
            <a:pPr algn="l">
              <a:buFont typeface="Arial" panose="020B0604020202020204" pitchFamily="34" charset="0"/>
              <a:buChar char="•"/>
            </a:pPr>
            <a:r>
              <a:rPr lang="en-CA" sz="2200" dirty="0"/>
              <a:t>Drop courses</a:t>
            </a:r>
          </a:p>
          <a:p>
            <a:pPr algn="l">
              <a:buFont typeface="Arial" panose="020B0604020202020204" pitchFamily="34" charset="0"/>
              <a:buChar char="•"/>
            </a:pPr>
            <a:r>
              <a:rPr lang="en-CA" sz="2200" dirty="0"/>
              <a:t>Swap courses</a:t>
            </a:r>
          </a:p>
          <a:p>
            <a:pPr marL="0" indent="0" algn="l">
              <a:buNone/>
            </a:pPr>
            <a:endParaRPr lang="en-CA" sz="2200" dirty="0"/>
          </a:p>
          <a:p>
            <a:pPr marL="0" indent="0" algn="l">
              <a:buNone/>
            </a:pPr>
            <a:r>
              <a:rPr lang="en-CA" sz="2200" dirty="0"/>
              <a:t>(Program restrictions may apply)</a:t>
            </a:r>
          </a:p>
          <a:p>
            <a:pPr marL="0" indent="0" algn="l">
              <a:buNone/>
            </a:pPr>
            <a:r>
              <a:rPr lang="en-CA" sz="2200" dirty="0"/>
              <a:t> </a:t>
            </a:r>
          </a:p>
          <a:p>
            <a:pPr marL="0" indent="0" algn="l">
              <a:buNone/>
            </a:pPr>
            <a:endParaRPr lang="en-CA" sz="2200" dirty="0"/>
          </a:p>
          <a:p>
            <a:pPr marL="0" indent="0" algn="l">
              <a:buNone/>
            </a:pPr>
            <a:r>
              <a:rPr lang="en-CA" sz="2200" dirty="0"/>
              <a:t>Please note: It is sometimes necessary to make changes to schedules. Therefore, it is recommended that students check their schedule during the first week of classes to ensure they have the current version.</a:t>
            </a:r>
          </a:p>
          <a:p>
            <a:endParaRPr lang="en-CA" dirty="0"/>
          </a:p>
        </p:txBody>
      </p:sp>
      <p:pic>
        <p:nvPicPr>
          <p:cNvPr id="31" name="Audio 30">
            <a:hlinkClick r:id="" action="ppaction://media"/>
            <a:extLst>
              <a:ext uri="{FF2B5EF4-FFF2-40B4-BE49-F238E27FC236}">
                <a16:creationId xmlns:a16="http://schemas.microsoft.com/office/drawing/2014/main" id="{6B9C5543-A6A9-945E-1635-59F13ACDF8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1925442"/>
      </p:ext>
    </p:extLst>
  </p:cSld>
  <p:clrMapOvr>
    <a:masterClrMapping/>
  </p:clrMapOvr>
  <mc:AlternateContent xmlns:mc="http://schemas.openxmlformats.org/markup-compatibility/2006" xmlns:p14="http://schemas.microsoft.com/office/powerpoint/2010/main">
    <mc:Choice Requires="p14">
      <p:transition spd="slow" p14:dur="2000" advTm="20573"/>
    </mc:Choice>
    <mc:Fallback xmlns="">
      <p:transition spd="slow" advTm="2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EDCF-D2FF-246C-978E-E2E153BFD972}"/>
              </a:ext>
            </a:extLst>
          </p:cNvPr>
          <p:cNvSpPr>
            <a:spLocks noGrp="1"/>
          </p:cNvSpPr>
          <p:nvPr>
            <p:ph type="ctrTitle"/>
          </p:nvPr>
        </p:nvSpPr>
        <p:spPr/>
        <p:txBody>
          <a:bodyPr/>
          <a:lstStyle/>
          <a:p>
            <a:r>
              <a:rPr lang="en-CA" dirty="0"/>
              <a:t>Add a Course via Enrolment Shopping Cart</a:t>
            </a:r>
          </a:p>
        </p:txBody>
      </p:sp>
      <p:sp>
        <p:nvSpPr>
          <p:cNvPr id="3" name="Subtitle 2">
            <a:extLst>
              <a:ext uri="{FF2B5EF4-FFF2-40B4-BE49-F238E27FC236}">
                <a16:creationId xmlns:a16="http://schemas.microsoft.com/office/drawing/2014/main" id="{CDFC11D4-4C14-1BBF-950A-46CE09F5C424}"/>
              </a:ext>
            </a:extLst>
          </p:cNvPr>
          <p:cNvSpPr>
            <a:spLocks noGrp="1"/>
          </p:cNvSpPr>
          <p:nvPr>
            <p:ph type="subTitle" idx="1"/>
          </p:nvPr>
        </p:nvSpPr>
        <p:spPr>
          <a:xfrm>
            <a:off x="944880" y="4389120"/>
            <a:ext cx="8016240" cy="1859280"/>
          </a:xfrm>
        </p:spPr>
        <p:txBody>
          <a:bodyPr>
            <a:normAutofit/>
          </a:bodyPr>
          <a:lstStyle/>
          <a:p>
            <a:endParaRPr lang="en-CA" dirty="0"/>
          </a:p>
          <a:p>
            <a:r>
              <a:rPr lang="en-CA" b="0" i="0" dirty="0">
                <a:solidFill>
                  <a:srgbClr val="414A51"/>
                </a:solidFill>
                <a:effectLst/>
                <a:latin typeface="Open Sans" panose="020B0606030504020204" pitchFamily="34" charset="0"/>
              </a:rPr>
              <a:t> </a:t>
            </a:r>
            <a:r>
              <a:rPr lang="en-CA" b="1" i="0" dirty="0">
                <a:solidFill>
                  <a:srgbClr val="414A51"/>
                </a:solidFill>
                <a:effectLst/>
                <a:latin typeface="Open Sans" panose="020B0606030504020204" pitchFamily="34" charset="0"/>
              </a:rPr>
              <a:t>If you do not have access to Build My Schedule, please follow these instructions.</a:t>
            </a:r>
            <a:endParaRPr lang="en-CA" dirty="0"/>
          </a:p>
        </p:txBody>
      </p:sp>
      <p:pic>
        <p:nvPicPr>
          <p:cNvPr id="18" name="Audio 17">
            <a:hlinkClick r:id="" action="ppaction://media"/>
            <a:extLst>
              <a:ext uri="{FF2B5EF4-FFF2-40B4-BE49-F238E27FC236}">
                <a16:creationId xmlns:a16="http://schemas.microsoft.com/office/drawing/2014/main" id="{DB233048-5ED2-0DFF-B791-3C32C55FD6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6635322"/>
      </p:ext>
    </p:extLst>
  </p:cSld>
  <p:clrMapOvr>
    <a:masterClrMapping/>
  </p:clrMapOvr>
  <mc:AlternateContent xmlns:mc="http://schemas.openxmlformats.org/markup-compatibility/2006" xmlns:p14="http://schemas.microsoft.com/office/powerpoint/2010/main">
    <mc:Choice Requires="p14">
      <p:transition spd="slow" p14:dur="2000" advTm="9662"/>
    </mc:Choice>
    <mc:Fallback xmlns="">
      <p:transition spd="slow" advTm="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Override1.xml><?xml version="1.0" encoding="utf-8"?>
<a:themeOverride xmlns:a="http://schemas.openxmlformats.org/drawingml/2006/main">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
  <TotalTime>1863</TotalTime>
  <Words>2001</Words>
  <Application>Microsoft Office PowerPoint</Application>
  <PresentationFormat>Widescreen</PresentationFormat>
  <Paragraphs>196</Paragraphs>
  <Slides>41</Slides>
  <Notes>0</Notes>
  <HiddenSlides>0</HiddenSlides>
  <MMClips>41</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Wood Type</vt:lpstr>
      <vt:lpstr>1_Wood Type</vt:lpstr>
      <vt:lpstr>TIMETABLE SUPPORT Assigned Schedules</vt:lpstr>
      <vt:lpstr>Enrolment Appointments </vt:lpstr>
      <vt:lpstr>Access Your Schedule </vt:lpstr>
      <vt:lpstr>Academic Requirements </vt:lpstr>
      <vt:lpstr>Type of Schedule  Depending on your program, you will be issued with an Assigned Schedule or a Custom Schedule. </vt:lpstr>
      <vt:lpstr>PowerPoint Presentation</vt:lpstr>
      <vt:lpstr>PowerPoint Presentation</vt:lpstr>
      <vt:lpstr>Edit Your Schedule </vt:lpstr>
      <vt:lpstr>Add a Course via Enrolment Shopping Cart</vt:lpstr>
      <vt:lpstr>PowerPoint Presentation</vt:lpstr>
      <vt:lpstr>PowerPoint Presentation</vt:lpstr>
      <vt:lpstr>PowerPoint Presentation</vt:lpstr>
      <vt:lpstr>PowerPoint Presentation</vt:lpstr>
      <vt:lpstr>PowerPoint Presentation</vt:lpstr>
      <vt:lpstr>Swap a Course via Enrolment Shopping Cart</vt:lpstr>
      <vt:lpstr> Swap Restrictions </vt:lpstr>
      <vt:lpstr>PowerPoint Presentation</vt:lpstr>
      <vt:lpstr>PowerPoint Presentation</vt:lpstr>
      <vt:lpstr>PowerPoint Presentation</vt:lpstr>
      <vt:lpstr>PowerPoint Presentation</vt:lpstr>
      <vt:lpstr>PowerPoint Presentation</vt:lpstr>
      <vt:lpstr>PowerPoint Presentation</vt:lpstr>
      <vt:lpstr>Choose Your Elective </vt:lpstr>
      <vt:lpstr>Electives - For assigned schedule students</vt:lpstr>
      <vt:lpstr> Electives Placeholder </vt:lpstr>
      <vt:lpstr>PowerPoint Presentation</vt:lpstr>
      <vt:lpstr>To complete your enrolment, click the “Finish Swapping” button at the bottom of the page.</vt:lpstr>
      <vt:lpstr>How to Re-add a Dropped Elective</vt:lpstr>
      <vt:lpstr>PowerPoint Presentation</vt:lpstr>
      <vt:lpstr>Drop a Course via Enrolment Shopping Cart</vt:lpstr>
      <vt:lpstr> How to Drop a Course </vt:lpstr>
      <vt:lpstr> Confirm your Academic Requirements in myStudent Centre </vt:lpstr>
      <vt:lpstr>PowerPoint Presentation</vt:lpstr>
      <vt:lpstr>  Finding Your Classes </vt:lpstr>
      <vt:lpstr>PowerPoint Presentation</vt:lpstr>
      <vt:lpstr>PowerPoint Presentation</vt:lpstr>
      <vt:lpstr>Delivery Modes</vt:lpstr>
      <vt:lpstr> SLATE – slate.sheridancollege.ca </vt:lpstr>
      <vt:lpstr>The system won't allow me to enrol in the class I want. Why? </vt:lpstr>
      <vt:lpstr>Full Enrollment </vt:lpstr>
      <vt:lpstr>In-person service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Linh La</dc:creator>
  <cp:lastModifiedBy>Thuy Linh La</cp:lastModifiedBy>
  <cp:revision>6</cp:revision>
  <dcterms:created xsi:type="dcterms:W3CDTF">2023-07-20T18:05:35Z</dcterms:created>
  <dcterms:modified xsi:type="dcterms:W3CDTF">2024-08-06T18:34:22Z</dcterms:modified>
</cp:coreProperties>
</file>