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49" r:id="rId2"/>
    <p:sldId id="340" r:id="rId3"/>
    <p:sldId id="344" r:id="rId4"/>
    <p:sldId id="341" r:id="rId5"/>
    <p:sldId id="331" r:id="rId6"/>
    <p:sldId id="332" r:id="rId7"/>
    <p:sldId id="333" r:id="rId8"/>
    <p:sldId id="334" r:id="rId9"/>
    <p:sldId id="335" r:id="rId10"/>
    <p:sldId id="347" r:id="rId11"/>
    <p:sldId id="348" r:id="rId12"/>
    <p:sldId id="343" r:id="rId13"/>
    <p:sldId id="336" r:id="rId14"/>
    <p:sldId id="337" r:id="rId15"/>
    <p:sldId id="338" r:id="rId16"/>
    <p:sldId id="339" r:id="rId17"/>
    <p:sldId id="257" r:id="rId18"/>
    <p:sldId id="350" r:id="rId19"/>
    <p:sldId id="324" r:id="rId20"/>
    <p:sldId id="345" r:id="rId21"/>
    <p:sldId id="326" r:id="rId22"/>
    <p:sldId id="346" r:id="rId23"/>
    <p:sldId id="342" r:id="rId24"/>
    <p:sldId id="325" r:id="rId25"/>
    <p:sldId id="35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00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104579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63721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47945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82AAF10-C704-456C-B5A9-50A0488CC957}"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9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70946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327980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5799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119078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CA5635A-B82C-472B-9BD7-D4C0171337AF}" type="datetimeFigureOut">
              <a:rPr lang="en-CA" smtClean="0"/>
              <a:t>2024-04-10</a:t>
            </a:fld>
            <a:endParaRPr lang="en-CA"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82AAF10-C704-456C-B5A9-50A0488CC957}" type="slidenum">
              <a:rPr lang="en-CA" smtClean="0"/>
              <a:t>‹#›</a:t>
            </a:fld>
            <a:endParaRPr lang="en-CA" dirty="0"/>
          </a:p>
        </p:txBody>
      </p:sp>
    </p:spTree>
    <p:extLst>
      <p:ext uri="{BB962C8B-B14F-4D97-AF65-F5344CB8AC3E}">
        <p14:creationId xmlns:p14="http://schemas.microsoft.com/office/powerpoint/2010/main" val="190328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A5635A-B82C-472B-9BD7-D4C0171337AF}" type="datetimeFigureOut">
              <a:rPr lang="en-CA" smtClean="0"/>
              <a:t>2024-04-10</a:t>
            </a:fld>
            <a:endParaRPr lang="en-CA"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2AAF10-C704-456C-B5A9-50A0488CC957}" type="slidenum">
              <a:rPr lang="en-CA" smtClean="0"/>
              <a:t>‹#›</a:t>
            </a:fld>
            <a:endParaRPr lang="en-CA" dirty="0"/>
          </a:p>
        </p:txBody>
      </p:sp>
    </p:spTree>
    <p:extLst>
      <p:ext uri="{BB962C8B-B14F-4D97-AF65-F5344CB8AC3E}">
        <p14:creationId xmlns:p14="http://schemas.microsoft.com/office/powerpoint/2010/main" val="333703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A5635A-B82C-472B-9BD7-D4C0171337AF}" type="datetimeFigureOut">
              <a:rPr lang="en-CA" smtClean="0"/>
              <a:t>2024-04-10</a:t>
            </a:fld>
            <a:endParaRPr lang="en-CA"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82AAF10-C704-456C-B5A9-50A0488CC957}" type="slidenum">
              <a:rPr lang="en-CA" smtClean="0"/>
              <a:t>‹#›</a:t>
            </a:fld>
            <a:endParaRPr lang="en-CA"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3585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hyperlink" Target="http://mystudentcentre.sheridancollege.ca/"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agatonk@sheridancollege.ca" TargetMode="External"/><Relationship Id="rId5" Type="http://schemas.openxmlformats.org/officeDocument/2006/relationships/hyperlink" Target="https://ulysses.sheridanc.on.ca/coutline/coutlineview_sal.jsp?appver=sal&amp;subjectCode=COMM&amp;courseCode=19999&amp;version=2023050800&amp;sec=0&amp;reload=true" TargetMode="External"/><Relationship Id="rId4" Type="http://schemas.openxmlformats.org/officeDocument/2006/relationships/hyperlink" Target="https://ulysses.sheridanc.on.ca/coutline/coutlineview_sal.jsp?appver=sal&amp;subjectCode=COMM&amp;courseCode=19997&amp;version=2023050800&amp;sec=0&amp;reload=tru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hyperlink" Target="https://myotr.sheridancollege.ca/my_academic_requirements.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myotr.sheridancollege.ca/sot-SLATE.html"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hyperlink" Target="http://myotr.sheridancollege.ca/sot.html"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hyperlink" Target="https://mystudentcentre.sheridancollege.ca/"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mailto:askanadvisor@sheridancollege.ca" TargetMode="External"/><Relationship Id="rId3" Type="http://schemas.openxmlformats.org/officeDocument/2006/relationships/slideLayout" Target="../slideLayouts/slideLayout2.xml"/><Relationship Id="rId7" Type="http://schemas.openxmlformats.org/officeDocument/2006/relationships/hyperlink" Target="https://outlook.office365.com/owa/calendar/StudentAffairsInPersonAppointmentsTRAFALGAR@sheridanc.onmicrosoft.com/booking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outlook.office365.com/owa/calendar/StudentAffairsInPersonAppointmentsHMC@sheridanc.onmicrosoft.com/bookings/" TargetMode="External"/><Relationship Id="rId5" Type="http://schemas.openxmlformats.org/officeDocument/2006/relationships/hyperlink" Target="https://outlook.office365.com/owa/calendar/StudentAffairsInPersonAppointmentsDAVIS@sheridanc.onmicrosoft.com/bookings/" TargetMode="External"/><Relationship Id="rId4" Type="http://schemas.openxmlformats.org/officeDocument/2006/relationships/hyperlink" Target="https://outlook.office365.com/owa/calendar/InternationalStudentAdvisorsAppointmentBooking@sheridanc.onmicrosoft.com/bookings/" TargetMode="Externa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634F1-FD40-E013-AD16-9CB75FC60C82}"/>
              </a:ext>
            </a:extLst>
          </p:cNvPr>
          <p:cNvSpPr>
            <a:spLocks noGrp="1"/>
          </p:cNvSpPr>
          <p:nvPr>
            <p:ph type="ctrTitle"/>
          </p:nvPr>
        </p:nvSpPr>
        <p:spPr>
          <a:xfrm>
            <a:off x="1097280" y="758952"/>
            <a:ext cx="10058400" cy="2422398"/>
          </a:xfrm>
        </p:spPr>
        <p:txBody>
          <a:bodyPr/>
          <a:lstStyle/>
          <a:p>
            <a:r>
              <a:rPr lang="en-CA" sz="4800" b="1" dirty="0">
                <a:solidFill>
                  <a:srgbClr val="414A51"/>
                </a:solidFill>
                <a:latin typeface="aktiv-grotesk"/>
              </a:rPr>
              <a:t>TIPS FOR ENROLLING IN OPEN COURSES</a:t>
            </a:r>
          </a:p>
        </p:txBody>
      </p:sp>
      <p:sp>
        <p:nvSpPr>
          <p:cNvPr id="5" name="Subtitle 4">
            <a:extLst>
              <a:ext uri="{FF2B5EF4-FFF2-40B4-BE49-F238E27FC236}">
                <a16:creationId xmlns:a16="http://schemas.microsoft.com/office/drawing/2014/main" id="{D204AF30-A8F5-BED1-D080-A9371E66A5FE}"/>
              </a:ext>
            </a:extLst>
          </p:cNvPr>
          <p:cNvSpPr>
            <a:spLocks noGrp="1"/>
          </p:cNvSpPr>
          <p:nvPr>
            <p:ph type="subTitle" idx="1"/>
          </p:nvPr>
        </p:nvSpPr>
        <p:spPr/>
        <p:txBody>
          <a:bodyPr>
            <a:normAutofit fontScale="92500" lnSpcReduction="20000"/>
          </a:bodyPr>
          <a:lstStyle/>
          <a:p>
            <a:r>
              <a:rPr lang="en-CA" sz="3900" b="0" i="0" dirty="0">
                <a:solidFill>
                  <a:srgbClr val="414A51"/>
                </a:solidFill>
                <a:effectLst/>
                <a:latin typeface="aktiv-grotesk"/>
              </a:rPr>
              <a:t>The system won't allow me to enrol in the class I want. Why?</a:t>
            </a:r>
            <a:br>
              <a:rPr lang="en-CA" b="0" i="0" dirty="0">
                <a:solidFill>
                  <a:srgbClr val="414A51"/>
                </a:solidFill>
                <a:effectLst/>
                <a:latin typeface="aktiv-grotesk"/>
              </a:rPr>
            </a:br>
            <a:endParaRPr lang="en-CA" dirty="0"/>
          </a:p>
        </p:txBody>
      </p:sp>
      <p:pic>
        <p:nvPicPr>
          <p:cNvPr id="40" name="Audio 39">
            <a:hlinkClick r:id="" action="ppaction://media"/>
            <a:extLst>
              <a:ext uri="{FF2B5EF4-FFF2-40B4-BE49-F238E27FC236}">
                <a16:creationId xmlns:a16="http://schemas.microsoft.com/office/drawing/2014/main" id="{28F0B318-33A5-7703-1F4C-7E445D1295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4469624"/>
      </p:ext>
    </p:extLst>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D24F-C84A-6CA8-29E3-1AA0DAFF1102}"/>
              </a:ext>
            </a:extLst>
          </p:cNvPr>
          <p:cNvSpPr>
            <a:spLocks noGrp="1"/>
          </p:cNvSpPr>
          <p:nvPr>
            <p:ph type="title"/>
          </p:nvPr>
        </p:nvSpPr>
        <p:spPr/>
        <p:txBody>
          <a:bodyPr/>
          <a:lstStyle/>
          <a:p>
            <a:r>
              <a:rPr lang="en-CA" dirty="0">
                <a:solidFill>
                  <a:srgbClr val="414A51"/>
                </a:solidFill>
                <a:latin typeface="aktiv-grotesk"/>
              </a:rPr>
              <a:t>ERROR: Lecture/lab courses</a:t>
            </a:r>
          </a:p>
        </p:txBody>
      </p:sp>
      <p:sp>
        <p:nvSpPr>
          <p:cNvPr id="3" name="Content Placeholder 2">
            <a:extLst>
              <a:ext uri="{FF2B5EF4-FFF2-40B4-BE49-F238E27FC236}">
                <a16:creationId xmlns:a16="http://schemas.microsoft.com/office/drawing/2014/main" id="{F8737D51-90F7-1440-8CAB-362D533A0646}"/>
              </a:ext>
            </a:extLst>
          </p:cNvPr>
          <p:cNvSpPr>
            <a:spLocks noGrp="1"/>
          </p:cNvSpPr>
          <p:nvPr>
            <p:ph idx="1"/>
          </p:nvPr>
        </p:nvSpPr>
        <p:spPr/>
        <p:txBody>
          <a:bodyPr>
            <a:normAutofit/>
          </a:bodyPr>
          <a:lstStyle/>
          <a:p>
            <a:endParaRPr lang="en-CA" sz="2400" b="0" i="0" dirty="0">
              <a:solidFill>
                <a:srgbClr val="333333"/>
              </a:solidFill>
              <a:effectLst/>
              <a:latin typeface="Arial" panose="020B0604020202020204" pitchFamily="34" charset="0"/>
            </a:endParaRPr>
          </a:p>
          <a:p>
            <a:endParaRPr lang="en-CA" sz="2400" dirty="0">
              <a:solidFill>
                <a:srgbClr val="333333"/>
              </a:solidFill>
              <a:latin typeface="Arial" panose="020B0604020202020204" pitchFamily="34" charset="0"/>
            </a:endParaRPr>
          </a:p>
          <a:p>
            <a:r>
              <a:rPr lang="en-CA" sz="2400" b="0" i="0" dirty="0">
                <a:solidFill>
                  <a:srgbClr val="333333"/>
                </a:solidFill>
                <a:effectLst/>
                <a:latin typeface="Arial" panose="020B0604020202020204" pitchFamily="34" charset="0"/>
              </a:rPr>
              <a:t>When swapping a class with a lab component you will be prompted to select the lecture/lab component that coincides with the class you chose to swap to. </a:t>
            </a:r>
            <a:endParaRPr lang="en-CA" sz="2400" dirty="0">
              <a:solidFill>
                <a:srgbClr val="333333"/>
              </a:solidFill>
              <a:latin typeface="Arial" panose="020B0604020202020204" pitchFamily="34" charset="0"/>
            </a:endParaRPr>
          </a:p>
          <a:p>
            <a:r>
              <a:rPr lang="en-CA" sz="2400" dirty="0">
                <a:solidFill>
                  <a:srgbClr val="333333"/>
                </a:solidFill>
                <a:latin typeface="Arial" panose="020B0604020202020204" pitchFamily="34" charset="0"/>
              </a:rPr>
              <a:t>Each lecture is assigned with a specific lab component. You cannot mix and match lecture and lab sections and must select from the set pairings.</a:t>
            </a:r>
          </a:p>
        </p:txBody>
      </p:sp>
      <p:pic>
        <p:nvPicPr>
          <p:cNvPr id="8" name="Audio 7">
            <a:hlinkClick r:id="" action="ppaction://media"/>
            <a:extLst>
              <a:ext uri="{FF2B5EF4-FFF2-40B4-BE49-F238E27FC236}">
                <a16:creationId xmlns:a16="http://schemas.microsoft.com/office/drawing/2014/main" id="{97A62700-ED6E-FD35-DD9A-6BFDE7AAC1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9436866"/>
      </p:ext>
    </p:extLst>
  </p:cSld>
  <p:clrMapOvr>
    <a:masterClrMapping/>
  </p:clrMapOvr>
  <mc:AlternateContent xmlns:mc="http://schemas.openxmlformats.org/markup-compatibility/2006" xmlns:p14="http://schemas.microsoft.com/office/powerpoint/2010/main">
    <mc:Choice Requires="p14">
      <p:transition spd="slow" p14:dur="2000" advTm="22015"/>
    </mc:Choice>
    <mc:Fallback xmlns="">
      <p:transition spd="slow" advTm="2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490B-F037-8EE2-D8DF-979384948C67}"/>
              </a:ext>
            </a:extLst>
          </p:cNvPr>
          <p:cNvSpPr>
            <a:spLocks noGrp="1"/>
          </p:cNvSpPr>
          <p:nvPr>
            <p:ph type="title"/>
          </p:nvPr>
        </p:nvSpPr>
        <p:spPr/>
        <p:txBody>
          <a:bodyPr>
            <a:normAutofit fontScale="90000"/>
          </a:bodyPr>
          <a:lstStyle/>
          <a:p>
            <a:br>
              <a:rPr lang="en-CA" b="1" dirty="0"/>
            </a:br>
            <a:br>
              <a:rPr lang="en-CA" b="1" dirty="0"/>
            </a:br>
            <a:br>
              <a:rPr lang="en-CA" b="1" dirty="0"/>
            </a:br>
            <a:br>
              <a:rPr lang="en-CA" b="1" dirty="0"/>
            </a:br>
            <a:br>
              <a:rPr lang="en-CA" b="1" dirty="0"/>
            </a:br>
            <a:br>
              <a:rPr lang="en-CA" b="1" dirty="0"/>
            </a:br>
            <a:br>
              <a:rPr lang="en-CA" b="1" dirty="0"/>
            </a:br>
            <a:r>
              <a:rPr lang="en-CA" sz="6000" b="1" dirty="0">
                <a:solidFill>
                  <a:srgbClr val="414A51"/>
                </a:solidFill>
                <a:latin typeface="aktiv-grotesk"/>
              </a:rPr>
              <a:t>Frequently Asked Questions</a:t>
            </a:r>
            <a:br>
              <a:rPr lang="en-CA" sz="6000" b="1" dirty="0">
                <a:solidFill>
                  <a:srgbClr val="414A51"/>
                </a:solidFill>
                <a:latin typeface="aktiv-grotesk"/>
              </a:rPr>
            </a:br>
            <a:endParaRPr lang="en-CA" sz="6000" b="1" dirty="0">
              <a:solidFill>
                <a:srgbClr val="414A51"/>
              </a:solidFill>
              <a:latin typeface="aktiv-grotesk"/>
            </a:endParaRPr>
          </a:p>
        </p:txBody>
      </p:sp>
      <p:sp>
        <p:nvSpPr>
          <p:cNvPr id="4" name="Text Placeholder 3">
            <a:extLst>
              <a:ext uri="{FF2B5EF4-FFF2-40B4-BE49-F238E27FC236}">
                <a16:creationId xmlns:a16="http://schemas.microsoft.com/office/drawing/2014/main" id="{2A5D04EE-A91F-19C6-A195-FF5830635D9C}"/>
              </a:ext>
            </a:extLst>
          </p:cNvPr>
          <p:cNvSpPr>
            <a:spLocks noGrp="1"/>
          </p:cNvSpPr>
          <p:nvPr>
            <p:ph type="body" idx="1"/>
          </p:nvPr>
        </p:nvSpPr>
        <p:spPr/>
        <p:txBody>
          <a:bodyPr>
            <a:normAutofit/>
          </a:bodyPr>
          <a:lstStyle/>
          <a:p>
            <a:r>
              <a:rPr lang="en-CA" sz="3200" b="1" dirty="0"/>
              <a:t>General education electives</a:t>
            </a:r>
          </a:p>
        </p:txBody>
      </p:sp>
      <p:pic>
        <p:nvPicPr>
          <p:cNvPr id="15" name="Audio 14">
            <a:hlinkClick r:id="" action="ppaction://media"/>
            <a:extLst>
              <a:ext uri="{FF2B5EF4-FFF2-40B4-BE49-F238E27FC236}">
                <a16:creationId xmlns:a16="http://schemas.microsoft.com/office/drawing/2014/main" id="{45805877-5F4A-9E6C-082E-8672AE16B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5674602"/>
      </p:ext>
    </p:extLst>
  </p:cSld>
  <p:clrMapOvr>
    <a:masterClrMapping/>
  </p:clrMapOvr>
  <mc:AlternateContent xmlns:mc="http://schemas.openxmlformats.org/markup-compatibility/2006" xmlns:p14="http://schemas.microsoft.com/office/powerpoint/2010/main">
    <mc:Choice Requires="p14">
      <p:transition spd="slow" p14:dur="2000" advTm="9423"/>
    </mc:Choice>
    <mc:Fallback xmlns="">
      <p:transition spd="slow" advTm="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685A-8099-B35D-ED4E-03227C11BBC2}"/>
              </a:ext>
            </a:extLst>
          </p:cNvPr>
          <p:cNvSpPr>
            <a:spLocks noGrp="1"/>
          </p:cNvSpPr>
          <p:nvPr>
            <p:ph type="title"/>
          </p:nvPr>
        </p:nvSpPr>
        <p:spPr/>
        <p:txBody>
          <a:bodyPr/>
          <a:lstStyle/>
          <a:p>
            <a:r>
              <a:rPr lang="en-CA" dirty="0">
                <a:solidFill>
                  <a:srgbClr val="414A51"/>
                </a:solidFill>
                <a:latin typeface="aktiv-grotesk"/>
              </a:rPr>
              <a:t>Choosing your Electives</a:t>
            </a:r>
          </a:p>
        </p:txBody>
      </p:sp>
      <p:sp>
        <p:nvSpPr>
          <p:cNvPr id="3" name="Content Placeholder 2">
            <a:extLst>
              <a:ext uri="{FF2B5EF4-FFF2-40B4-BE49-F238E27FC236}">
                <a16:creationId xmlns:a16="http://schemas.microsoft.com/office/drawing/2014/main" id="{BB037833-785A-3EEB-420E-1FA851254578}"/>
              </a:ext>
            </a:extLst>
          </p:cNvPr>
          <p:cNvSpPr>
            <a:spLocks noGrp="1"/>
          </p:cNvSpPr>
          <p:nvPr>
            <p:ph idx="1"/>
          </p:nvPr>
        </p:nvSpPr>
        <p:spPr/>
        <p:txBody>
          <a:bodyPr>
            <a:normAutofit fontScale="92500" lnSpcReduction="10000"/>
          </a:bodyPr>
          <a:lstStyle/>
          <a:p>
            <a:endParaRPr lang="en-CA" dirty="0"/>
          </a:p>
          <a:p>
            <a:pPr algn="l"/>
            <a:r>
              <a:rPr lang="en-CA" dirty="0">
                <a:solidFill>
                  <a:srgbClr val="414A51"/>
                </a:solidFill>
                <a:latin typeface="Open Sans" panose="020B0606030504020204" pitchFamily="34" charset="0"/>
              </a:rPr>
              <a:t>Once your enrolment appointment opens, you can choose your elective for the term. The earlier you select your elective, the more options will be available to you.</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You will choose your course electives using </a:t>
            </a:r>
            <a:r>
              <a:rPr lang="en-CA" dirty="0">
                <a:solidFill>
                  <a:srgbClr val="414A51"/>
                </a:solidFill>
                <a:latin typeface="Open Sans" panose="020B0606030504020204" pitchFamily="34" charset="0"/>
                <a:hlinkClick r:id="rId4">
                  <a:extLst>
                    <a:ext uri="{A12FA001-AC4F-418D-AE19-62706E023703}">
                      <ahyp:hlinkClr xmlns:ahyp="http://schemas.microsoft.com/office/drawing/2018/hyperlinkcolor" val="tx"/>
                    </a:ext>
                  </a:extLst>
                </a:hlinkClick>
              </a:rPr>
              <a:t>myStudent Centre</a:t>
            </a:r>
            <a:r>
              <a:rPr lang="en-CA" dirty="0">
                <a:solidFill>
                  <a:srgbClr val="414A51"/>
                </a:solidFill>
                <a:latin typeface="Open Sans" panose="020B0606030504020204" pitchFamily="34" charset="0"/>
              </a:rPr>
              <a:t>.</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Depending on your program, you will either enrol in a General Education Elective, a Program Elective or a Breadth Elective. </a:t>
            </a:r>
          </a:p>
          <a:p>
            <a:pPr algn="l"/>
            <a:endParaRPr lang="en-CA" dirty="0">
              <a:solidFill>
                <a:srgbClr val="414A51"/>
              </a:solidFill>
              <a:latin typeface="Open Sans" panose="020B0606030504020204" pitchFamily="34" charset="0"/>
            </a:endParaRPr>
          </a:p>
          <a:p>
            <a:pPr algn="l"/>
            <a:r>
              <a:rPr lang="en-CA" dirty="0">
                <a:solidFill>
                  <a:srgbClr val="414A51"/>
                </a:solidFill>
                <a:latin typeface="Open Sans" panose="020B0606030504020204" pitchFamily="34" charset="0"/>
              </a:rPr>
              <a:t>Elective places are limited and assigned on a first come, first served basis - so it is strongly recommended that you enrol in your elective as soon as possible.</a:t>
            </a:r>
          </a:p>
          <a:p>
            <a:endParaRPr lang="en-CA" dirty="0"/>
          </a:p>
        </p:txBody>
      </p:sp>
      <p:pic>
        <p:nvPicPr>
          <p:cNvPr id="17" name="Audio 16">
            <a:hlinkClick r:id="" action="ppaction://media"/>
            <a:extLst>
              <a:ext uri="{FF2B5EF4-FFF2-40B4-BE49-F238E27FC236}">
                <a16:creationId xmlns:a16="http://schemas.microsoft.com/office/drawing/2014/main" id="{D5F57032-923B-7E54-D6B4-775CDC0B88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852909"/>
      </p:ext>
    </p:extLst>
  </p:cSld>
  <p:clrMapOvr>
    <a:masterClrMapping/>
  </p:clrMapOvr>
  <mc:AlternateContent xmlns:mc="http://schemas.openxmlformats.org/markup-compatibility/2006" xmlns:p14="http://schemas.microsoft.com/office/powerpoint/2010/main">
    <mc:Choice Requires="p14">
      <p:transition spd="slow" p14:dur="2000" advTm="28814"/>
    </mc:Choice>
    <mc:Fallback xmlns="">
      <p:transition spd="slow" advTm="2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4365-08E9-A8F7-A57D-618FD3CA1E3F}"/>
              </a:ext>
            </a:extLst>
          </p:cNvPr>
          <p:cNvSpPr>
            <a:spLocks noGrp="1"/>
          </p:cNvSpPr>
          <p:nvPr>
            <p:ph type="title"/>
          </p:nvPr>
        </p:nvSpPr>
        <p:spPr/>
        <p:txBody>
          <a:bodyPr>
            <a:normAutofit/>
          </a:bodyPr>
          <a:lstStyle/>
          <a:p>
            <a:r>
              <a:rPr lang="en-CA" b="0" i="0" dirty="0">
                <a:solidFill>
                  <a:srgbClr val="414A51"/>
                </a:solidFill>
                <a:effectLst/>
                <a:latin typeface="aktiv-grotesk"/>
              </a:rPr>
              <a:t>My schedule has a course called GENLELECT1. What does this mean?</a:t>
            </a:r>
            <a:endParaRPr lang="en-CA" dirty="0"/>
          </a:p>
        </p:txBody>
      </p:sp>
      <p:sp>
        <p:nvSpPr>
          <p:cNvPr id="3" name="Content Placeholder 2">
            <a:extLst>
              <a:ext uri="{FF2B5EF4-FFF2-40B4-BE49-F238E27FC236}">
                <a16:creationId xmlns:a16="http://schemas.microsoft.com/office/drawing/2014/main" id="{2564D5CF-92D5-0F7E-5BA4-643769F801F6}"/>
              </a:ext>
            </a:extLst>
          </p:cNvPr>
          <p:cNvSpPr>
            <a:spLocks noGrp="1"/>
          </p:cNvSpPr>
          <p:nvPr>
            <p:ph idx="1"/>
          </p:nvPr>
        </p:nvSpPr>
        <p:spPr/>
        <p:txBody>
          <a:bodyPr>
            <a:normAutofit/>
          </a:bodyPr>
          <a:lstStyle/>
          <a:p>
            <a:endParaRPr lang="en-CA" sz="2800" b="0" i="0" dirty="0">
              <a:solidFill>
                <a:srgbClr val="414A51"/>
              </a:solidFill>
              <a:effectLst/>
              <a:latin typeface="aktiv-grotesk"/>
            </a:endParaRPr>
          </a:p>
          <a:p>
            <a:endParaRPr lang="en-CA" sz="2800" dirty="0">
              <a:solidFill>
                <a:srgbClr val="414A51"/>
              </a:solidFill>
              <a:latin typeface="aktiv-grotesk"/>
            </a:endParaRPr>
          </a:p>
          <a:p>
            <a:r>
              <a:rPr lang="en-CA" sz="2800" b="0" i="0" dirty="0">
                <a:solidFill>
                  <a:srgbClr val="414A51"/>
                </a:solidFill>
                <a:effectLst/>
                <a:latin typeface="aktiv-grotesk"/>
              </a:rPr>
              <a:t>This is a reminder that you need to select a General Education course for your upcoming semester.  The time listed in the placeholder is the time your core program has recommended for your schedule.</a:t>
            </a:r>
            <a:endParaRPr lang="en-CA" sz="2800" dirty="0"/>
          </a:p>
        </p:txBody>
      </p:sp>
      <p:pic>
        <p:nvPicPr>
          <p:cNvPr id="12" name="Audio 11">
            <a:hlinkClick r:id="" action="ppaction://media"/>
            <a:extLst>
              <a:ext uri="{FF2B5EF4-FFF2-40B4-BE49-F238E27FC236}">
                <a16:creationId xmlns:a16="http://schemas.microsoft.com/office/drawing/2014/main" id="{868BDCA8-5944-FA61-2B27-AB912FFE8D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2364310"/>
      </p:ext>
    </p:extLst>
  </p:cSld>
  <p:clrMapOvr>
    <a:masterClrMapping/>
  </p:clrMapOvr>
  <mc:AlternateContent xmlns:mc="http://schemas.openxmlformats.org/markup-compatibility/2006" xmlns:p14="http://schemas.microsoft.com/office/powerpoint/2010/main">
    <mc:Choice Requires="p14">
      <p:transition spd="slow" p14:dur="2000" advTm="17577"/>
    </mc:Choice>
    <mc:Fallback xmlns="">
      <p:transition spd="slow" advTm="1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C82E-FE98-22C2-9C10-A3D308E7FC02}"/>
              </a:ext>
            </a:extLst>
          </p:cNvPr>
          <p:cNvSpPr>
            <a:spLocks noGrp="1"/>
          </p:cNvSpPr>
          <p:nvPr>
            <p:ph type="title"/>
          </p:nvPr>
        </p:nvSpPr>
        <p:spPr/>
        <p:txBody>
          <a:bodyPr>
            <a:normAutofit/>
          </a:bodyPr>
          <a:lstStyle/>
          <a:p>
            <a:r>
              <a:rPr lang="en-CA" b="0" i="0" dirty="0">
                <a:solidFill>
                  <a:srgbClr val="414A51"/>
                </a:solidFill>
                <a:effectLst/>
                <a:latin typeface="aktiv-grotesk"/>
              </a:rPr>
              <a:t>When can I register for my GenEd?</a:t>
            </a:r>
            <a:endParaRPr lang="en-CA" dirty="0"/>
          </a:p>
        </p:txBody>
      </p:sp>
      <p:sp>
        <p:nvSpPr>
          <p:cNvPr id="3" name="Content Placeholder 2">
            <a:extLst>
              <a:ext uri="{FF2B5EF4-FFF2-40B4-BE49-F238E27FC236}">
                <a16:creationId xmlns:a16="http://schemas.microsoft.com/office/drawing/2014/main" id="{9992D326-3C3A-A561-8B3A-7585B2D2B29F}"/>
              </a:ext>
            </a:extLst>
          </p:cNvPr>
          <p:cNvSpPr>
            <a:spLocks noGrp="1"/>
          </p:cNvSpPr>
          <p:nvPr>
            <p:ph idx="1"/>
          </p:nvPr>
        </p:nvSpPr>
        <p:spPr/>
        <p:txBody>
          <a:bodyPr/>
          <a:lstStyle/>
          <a:p>
            <a:pPr algn="l"/>
            <a:endParaRPr lang="en-CA" sz="2400" dirty="0">
              <a:solidFill>
                <a:srgbClr val="414A51"/>
              </a:solidFill>
              <a:latin typeface="aktiv-grotesk"/>
            </a:endParaRPr>
          </a:p>
          <a:p>
            <a:pPr marL="0" indent="0" algn="l">
              <a:buNone/>
            </a:pPr>
            <a:r>
              <a:rPr lang="en-CA" sz="2400" dirty="0">
                <a:solidFill>
                  <a:srgbClr val="414A51"/>
                </a:solidFill>
                <a:latin typeface="aktiv-grotesk"/>
              </a:rPr>
              <a:t>Online, Self-enrollment for the GenEd classes begins four to six weeks before the new semester starts and lasts till Day 10 of the new semester.  </a:t>
            </a:r>
          </a:p>
          <a:p>
            <a:pPr marL="0" indent="0" algn="l">
              <a:buNone/>
            </a:pPr>
            <a:endParaRPr lang="en-CA" sz="2400" dirty="0">
              <a:solidFill>
                <a:srgbClr val="414A51"/>
              </a:solidFill>
              <a:latin typeface="aktiv-grotesk"/>
            </a:endParaRPr>
          </a:p>
          <a:p>
            <a:pPr marL="0" indent="0" algn="l">
              <a:buNone/>
            </a:pPr>
            <a:r>
              <a:rPr lang="en-CA" sz="2400" dirty="0">
                <a:solidFill>
                  <a:srgbClr val="414A51"/>
                </a:solidFill>
                <a:latin typeface="aktiv-grotesk"/>
              </a:rPr>
              <a:t>If you don't register before Day 10, you will need to make an appointment with your Records Specialist in the Office of the Registrar who can enroll you in an available class or discuss other options. </a:t>
            </a:r>
          </a:p>
          <a:p>
            <a:endParaRPr lang="en-CA" dirty="0"/>
          </a:p>
        </p:txBody>
      </p:sp>
      <p:pic>
        <p:nvPicPr>
          <p:cNvPr id="8" name="Audio 7">
            <a:hlinkClick r:id="" action="ppaction://media"/>
            <a:extLst>
              <a:ext uri="{FF2B5EF4-FFF2-40B4-BE49-F238E27FC236}">
                <a16:creationId xmlns:a16="http://schemas.microsoft.com/office/drawing/2014/main" id="{69AA443D-4CF7-D4ED-2F41-05420F61D2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5438714"/>
      </p:ext>
    </p:extLst>
  </p:cSld>
  <p:clrMapOvr>
    <a:masterClrMapping/>
  </p:clrMapOvr>
  <mc:AlternateContent xmlns:mc="http://schemas.openxmlformats.org/markup-compatibility/2006" xmlns:p14="http://schemas.microsoft.com/office/powerpoint/2010/main">
    <mc:Choice Requires="p14">
      <p:transition spd="slow" p14:dur="2000" advTm="25162"/>
    </mc:Choice>
    <mc:Fallback xmlns="">
      <p:transition spd="slow" advTm="2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EFEE-E133-50FA-8E4E-F677CF821A61}"/>
              </a:ext>
            </a:extLst>
          </p:cNvPr>
          <p:cNvSpPr>
            <a:spLocks noGrp="1"/>
          </p:cNvSpPr>
          <p:nvPr>
            <p:ph type="title"/>
          </p:nvPr>
        </p:nvSpPr>
        <p:spPr/>
        <p:txBody>
          <a:bodyPr>
            <a:normAutofit/>
          </a:bodyPr>
          <a:lstStyle/>
          <a:p>
            <a:r>
              <a:rPr lang="en-CA" dirty="0">
                <a:solidFill>
                  <a:srgbClr val="414A51"/>
                </a:solidFill>
                <a:latin typeface="aktiv-grotesk"/>
              </a:rPr>
              <a:t>Why can't I see all of the course options in myStudent Centre?</a:t>
            </a:r>
          </a:p>
        </p:txBody>
      </p:sp>
      <p:sp>
        <p:nvSpPr>
          <p:cNvPr id="3" name="Content Placeholder 2">
            <a:extLst>
              <a:ext uri="{FF2B5EF4-FFF2-40B4-BE49-F238E27FC236}">
                <a16:creationId xmlns:a16="http://schemas.microsoft.com/office/drawing/2014/main" id="{C245C5D9-3761-D7E6-9CC0-A454034595DD}"/>
              </a:ext>
            </a:extLst>
          </p:cNvPr>
          <p:cNvSpPr>
            <a:spLocks noGrp="1"/>
          </p:cNvSpPr>
          <p:nvPr>
            <p:ph idx="1"/>
          </p:nvPr>
        </p:nvSpPr>
        <p:spPr/>
        <p:txBody>
          <a:bodyPr/>
          <a:lstStyle/>
          <a:p>
            <a:pPr marL="0" indent="0">
              <a:buNone/>
            </a:pPr>
            <a:endParaRPr lang="en-CA" b="0" i="0" dirty="0">
              <a:solidFill>
                <a:srgbClr val="414A51"/>
              </a:solidFill>
              <a:effectLst/>
              <a:latin typeface="aktiv-grotesk"/>
            </a:endParaRPr>
          </a:p>
          <a:p>
            <a:pPr marL="0" indent="0">
              <a:buNone/>
            </a:pPr>
            <a:endParaRPr lang="en-CA" sz="2400" dirty="0">
              <a:solidFill>
                <a:srgbClr val="414A51"/>
              </a:solidFill>
              <a:latin typeface="aktiv-grotesk"/>
            </a:endParaRPr>
          </a:p>
          <a:p>
            <a:pPr marL="0" indent="0">
              <a:buNone/>
            </a:pPr>
            <a:r>
              <a:rPr lang="en-CA" sz="2400" b="0" i="0" dirty="0">
                <a:solidFill>
                  <a:srgbClr val="414A51"/>
                </a:solidFill>
                <a:effectLst/>
                <a:latin typeface="aktiv-grotesk"/>
              </a:rPr>
              <a:t>For the first few days of enrollment, you may notice that you are limited to a particular time, day, and/or campus. This is to make sure that everyone has access to a class during the time that the program has recommended. However, when cross-campus enrollment opens, all GenEd time/location restrictions are removed and you will have increased access to GenEd courses that still have seats available.</a:t>
            </a:r>
            <a:endParaRPr lang="en-CA" sz="2400" dirty="0"/>
          </a:p>
        </p:txBody>
      </p:sp>
      <p:pic>
        <p:nvPicPr>
          <p:cNvPr id="14" name="Audio 13">
            <a:hlinkClick r:id="" action="ppaction://media"/>
            <a:extLst>
              <a:ext uri="{FF2B5EF4-FFF2-40B4-BE49-F238E27FC236}">
                <a16:creationId xmlns:a16="http://schemas.microsoft.com/office/drawing/2014/main" id="{1B7BD286-3AD8-4E9F-7E97-936C5ADF92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4642354"/>
      </p:ext>
    </p:extLst>
  </p:cSld>
  <p:clrMapOvr>
    <a:masterClrMapping/>
  </p:clrMapOvr>
  <mc:AlternateContent xmlns:mc="http://schemas.openxmlformats.org/markup-compatibility/2006" xmlns:p14="http://schemas.microsoft.com/office/powerpoint/2010/main">
    <mc:Choice Requires="p14">
      <p:transition spd="slow" p14:dur="2000" advTm="31577"/>
    </mc:Choice>
    <mc:Fallback xmlns="">
      <p:transition spd="slow" advTm="3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D000-980E-47D7-CFDA-A30241A795D8}"/>
              </a:ext>
            </a:extLst>
          </p:cNvPr>
          <p:cNvSpPr>
            <a:spLocks noGrp="1"/>
          </p:cNvSpPr>
          <p:nvPr>
            <p:ph type="title"/>
          </p:nvPr>
        </p:nvSpPr>
        <p:spPr/>
        <p:txBody>
          <a:bodyPr>
            <a:normAutofit/>
          </a:bodyPr>
          <a:lstStyle/>
          <a:p>
            <a:r>
              <a:rPr lang="en-CA" b="0" i="0" dirty="0">
                <a:solidFill>
                  <a:srgbClr val="414A51"/>
                </a:solidFill>
                <a:effectLst/>
                <a:latin typeface="aktiv-grotesk"/>
              </a:rPr>
              <a:t>What if I missed or was unsuccessful in my GenEd course?</a:t>
            </a:r>
            <a:endParaRPr lang="en-CA" dirty="0"/>
          </a:p>
        </p:txBody>
      </p:sp>
      <p:sp>
        <p:nvSpPr>
          <p:cNvPr id="3" name="Content Placeholder 2">
            <a:extLst>
              <a:ext uri="{FF2B5EF4-FFF2-40B4-BE49-F238E27FC236}">
                <a16:creationId xmlns:a16="http://schemas.microsoft.com/office/drawing/2014/main" id="{4D4D46DA-6956-1051-D75F-0E4A9EDCA266}"/>
              </a:ext>
            </a:extLst>
          </p:cNvPr>
          <p:cNvSpPr>
            <a:spLocks noGrp="1"/>
          </p:cNvSpPr>
          <p:nvPr>
            <p:ph idx="1"/>
          </p:nvPr>
        </p:nvSpPr>
        <p:spPr/>
        <p:txBody>
          <a:bodyPr>
            <a:normAutofit fontScale="25000" lnSpcReduction="20000"/>
          </a:bodyPr>
          <a:lstStyle/>
          <a:p>
            <a:endParaRPr lang="en-CA" dirty="0"/>
          </a:p>
          <a:p>
            <a:pPr marL="0" indent="0">
              <a:buNone/>
            </a:pPr>
            <a:r>
              <a:rPr lang="en-CA" sz="9600" dirty="0">
                <a:solidFill>
                  <a:srgbClr val="414A51"/>
                </a:solidFill>
                <a:latin typeface="aktiv-grotesk"/>
              </a:rPr>
              <a:t>You can pick up a GenEd course in a future semester. Keep in mind there is a fee associated with taking a GenEd outside of your regular program map.</a:t>
            </a:r>
          </a:p>
          <a:p>
            <a:pPr marL="0" indent="0">
              <a:buNone/>
            </a:pPr>
            <a:r>
              <a:rPr lang="en-CA" sz="9600" dirty="0">
                <a:solidFill>
                  <a:srgbClr val="414A51"/>
                </a:solidFill>
                <a:latin typeface="aktiv-grotesk"/>
              </a:rPr>
              <a:t>Each student is assigned an expected course load based on their current level in their program. Students are unable to exceed this course load using the online course ‘add’ functionality</a:t>
            </a:r>
          </a:p>
          <a:p>
            <a:pPr marL="0" lvl="0" indent="0" fontAlgn="base">
              <a:lnSpc>
                <a:spcPct val="107000"/>
              </a:lnSpc>
              <a:spcAft>
                <a:spcPts val="800"/>
              </a:spcAft>
              <a:buSzPts val="1000"/>
              <a:buNone/>
              <a:tabLst>
                <a:tab pos="457200" algn="l"/>
              </a:tabLst>
            </a:pPr>
            <a:r>
              <a:rPr lang="en-CA" sz="9600" dirty="0">
                <a:solidFill>
                  <a:srgbClr val="414A51"/>
                </a:solidFill>
                <a:latin typeface="aktiv-grotesk"/>
              </a:rPr>
              <a:t>Current students may email their home campus to request to request additional course registration: registration@sheridancollege.ca</a:t>
            </a:r>
          </a:p>
          <a:p>
            <a:pPr marL="0" lvl="0" indent="0" fontAlgn="base">
              <a:lnSpc>
                <a:spcPct val="107000"/>
              </a:lnSpc>
              <a:spcAft>
                <a:spcPts val="800"/>
              </a:spcAft>
              <a:buSzPts val="1000"/>
              <a:buNone/>
              <a:tabLst>
                <a:tab pos="457200" algn="l"/>
              </a:tabLst>
            </a:pPr>
            <a:endParaRPr lang="en-CA" sz="9600" dirty="0">
              <a:solidFill>
                <a:srgbClr val="414A51"/>
              </a:solidFill>
              <a:latin typeface="aktiv-grotesk"/>
            </a:endParaRPr>
          </a:p>
          <a:p>
            <a:endParaRPr lang="en-CA" sz="2800" dirty="0"/>
          </a:p>
        </p:txBody>
      </p:sp>
      <p:pic>
        <p:nvPicPr>
          <p:cNvPr id="11" name="Audio 10">
            <a:hlinkClick r:id="" action="ppaction://media"/>
            <a:extLst>
              <a:ext uri="{FF2B5EF4-FFF2-40B4-BE49-F238E27FC236}">
                <a16:creationId xmlns:a16="http://schemas.microsoft.com/office/drawing/2014/main" id="{07B26667-0DBA-4A37-F2D9-4D1BF1B3C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0388165"/>
      </p:ext>
    </p:extLst>
  </p:cSld>
  <p:clrMapOvr>
    <a:masterClrMapping/>
  </p:clrMapOvr>
  <mc:AlternateContent xmlns:mc="http://schemas.openxmlformats.org/markup-compatibility/2006" xmlns:p14="http://schemas.microsoft.com/office/powerpoint/2010/main">
    <mc:Choice Requires="p14">
      <p:transition spd="slow" p14:dur="2000" advTm="34482"/>
    </mc:Choice>
    <mc:Fallback xmlns="">
      <p:transition spd="slow" advTm="3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2AF834-5310-B89B-1C46-9667439B602E}"/>
              </a:ext>
            </a:extLst>
          </p:cNvPr>
          <p:cNvSpPr>
            <a:spLocks noGrp="1"/>
          </p:cNvSpPr>
          <p:nvPr>
            <p:ph type="title"/>
          </p:nvPr>
        </p:nvSpPr>
        <p:spPr>
          <a:xfrm>
            <a:off x="1097280" y="286603"/>
            <a:ext cx="10058400" cy="1450757"/>
          </a:xfrm>
        </p:spPr>
        <p:txBody>
          <a:bodyPr>
            <a:normAutofit/>
          </a:bodyPr>
          <a:lstStyle/>
          <a:p>
            <a:r>
              <a:rPr lang="en-CA" dirty="0">
                <a:solidFill>
                  <a:srgbClr val="414A51"/>
                </a:solidFill>
                <a:latin typeface="aktiv-grotesk"/>
              </a:rPr>
              <a:t>Why can’t I see my elective on my timetable after I added it?</a:t>
            </a:r>
          </a:p>
        </p:txBody>
      </p:sp>
      <p:cxnSp>
        <p:nvCxnSpPr>
          <p:cNvPr id="6"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E7FB89-90C1-B9AF-F0B6-42F7E2CDA12A}"/>
              </a:ext>
            </a:extLst>
          </p:cNvPr>
          <p:cNvSpPr>
            <a:spLocks noGrp="1"/>
          </p:cNvSpPr>
          <p:nvPr>
            <p:ph idx="1"/>
          </p:nvPr>
        </p:nvSpPr>
        <p:spPr>
          <a:xfrm>
            <a:off x="1097279" y="1845734"/>
            <a:ext cx="10058400" cy="4023360"/>
          </a:xfrm>
        </p:spPr>
        <p:txBody>
          <a:bodyPr>
            <a:normAutofit/>
          </a:bodyPr>
          <a:lstStyle/>
          <a:p>
            <a:pPr marL="0" indent="0">
              <a:buNone/>
            </a:pPr>
            <a:endParaRPr lang="en-CA" dirty="0"/>
          </a:p>
          <a:p>
            <a:pPr marL="0" indent="0">
              <a:buNone/>
            </a:pPr>
            <a:r>
              <a:rPr lang="en-CA" sz="2400" dirty="0">
                <a:solidFill>
                  <a:srgbClr val="414A51"/>
                </a:solidFill>
                <a:latin typeface="aktiv-grotesk"/>
              </a:rPr>
              <a:t>ONLINE classes (asynchronous)</a:t>
            </a:r>
          </a:p>
          <a:p>
            <a:pPr marL="0" indent="0">
              <a:buNone/>
            </a:pPr>
            <a:r>
              <a:rPr lang="en-CA" sz="2400" dirty="0">
                <a:solidFill>
                  <a:srgbClr val="414A51"/>
                </a:solidFill>
                <a:latin typeface="aktiv-grotesk"/>
              </a:rPr>
              <a:t>Look at the bottom of your weekly schedule. Online courses do not have a scheduled class meeting time and do not appear in time blocks.</a:t>
            </a:r>
          </a:p>
          <a:p>
            <a:endParaRPr lang="en-CA" sz="2400" dirty="0">
              <a:solidFill>
                <a:srgbClr val="414A51"/>
              </a:solidFill>
              <a:latin typeface="aktiv-grotesk"/>
            </a:endParaRPr>
          </a:p>
          <a:p>
            <a:pPr marL="0" indent="0">
              <a:buNone/>
            </a:pPr>
            <a:r>
              <a:rPr lang="en-CA" sz="2400" dirty="0">
                <a:solidFill>
                  <a:srgbClr val="414A51"/>
                </a:solidFill>
                <a:latin typeface="aktiv-grotesk"/>
              </a:rPr>
              <a:t>Compressed Courses  </a:t>
            </a:r>
          </a:p>
          <a:p>
            <a:pPr marL="0" indent="0">
              <a:buNone/>
            </a:pPr>
            <a:r>
              <a:rPr lang="en-CA" sz="2400" dirty="0">
                <a:solidFill>
                  <a:srgbClr val="414A51"/>
                </a:solidFill>
                <a:latin typeface="aktiv-grotesk"/>
              </a:rPr>
              <a:t>These are 7-week courses. Be sure to refer to the correct date in your weekly schedule to view compressed courses. 7A courses start week of January 8th and 7B courses start week of March 9</a:t>
            </a:r>
            <a:r>
              <a:rPr lang="en-CA" sz="2400" baseline="30000" dirty="0">
                <a:solidFill>
                  <a:srgbClr val="414A51"/>
                </a:solidFill>
                <a:latin typeface="aktiv-grotesk"/>
              </a:rPr>
              <a:t>th</a:t>
            </a:r>
            <a:r>
              <a:rPr lang="en-CA" sz="2400" dirty="0">
                <a:solidFill>
                  <a:srgbClr val="414A51"/>
                </a:solidFill>
                <a:latin typeface="aktiv-grotesk"/>
              </a:rPr>
              <a:t>.</a:t>
            </a:r>
          </a:p>
        </p:txBody>
      </p:sp>
      <p:sp>
        <p:nvSpPr>
          <p:cNvPr id="9" name="Rectangle 1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6" name="Rectangle 1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8" name="Audio 7">
            <a:hlinkClick r:id="" action="ppaction://media"/>
            <a:extLst>
              <a:ext uri="{FF2B5EF4-FFF2-40B4-BE49-F238E27FC236}">
                <a16:creationId xmlns:a16="http://schemas.microsoft.com/office/drawing/2014/main" id="{37A42E3B-C4C6-357E-1347-BA06415710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0326195"/>
      </p:ext>
    </p:extLst>
  </p:cSld>
  <p:clrMapOvr>
    <a:masterClrMapping/>
  </p:clrMapOvr>
  <mc:AlternateContent xmlns:mc="http://schemas.openxmlformats.org/markup-compatibility/2006" xmlns:p14="http://schemas.microsoft.com/office/powerpoint/2010/main">
    <mc:Choice Requires="p14">
      <p:transition spd="slow" p14:dur="2000" advTm="32726"/>
    </mc:Choice>
    <mc:Fallback xmlns="">
      <p:transition spd="slow" advTm="3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176-D641-96F6-D3AC-1044166A4701}"/>
              </a:ext>
            </a:extLst>
          </p:cNvPr>
          <p:cNvSpPr>
            <a:spLocks noGrp="1"/>
          </p:cNvSpPr>
          <p:nvPr>
            <p:ph type="title"/>
          </p:nvPr>
        </p:nvSpPr>
        <p:spPr/>
        <p:txBody>
          <a:bodyPr/>
          <a:lstStyle/>
          <a:p>
            <a:r>
              <a:rPr lang="en-CA" dirty="0">
                <a:solidFill>
                  <a:srgbClr val="414A51"/>
                </a:solidFill>
                <a:latin typeface="aktiv-grotesk"/>
              </a:rPr>
              <a:t>PROGRAMS WITH ADD/SWAP RESTRICTIONS</a:t>
            </a:r>
          </a:p>
        </p:txBody>
      </p:sp>
      <p:sp>
        <p:nvSpPr>
          <p:cNvPr id="3" name="Content Placeholder 2">
            <a:extLst>
              <a:ext uri="{FF2B5EF4-FFF2-40B4-BE49-F238E27FC236}">
                <a16:creationId xmlns:a16="http://schemas.microsoft.com/office/drawing/2014/main" id="{0FA650D6-9635-2907-729E-66A63EE97A51}"/>
              </a:ext>
            </a:extLst>
          </p:cNvPr>
          <p:cNvSpPr>
            <a:spLocks noGrp="1"/>
          </p:cNvSpPr>
          <p:nvPr>
            <p:ph idx="1"/>
          </p:nvPr>
        </p:nvSpPr>
        <p:spPr/>
        <p:txBody>
          <a:bodyPr>
            <a:normAutofit fontScale="92500" lnSpcReduction="10000"/>
          </a:bodyPr>
          <a:lstStyle/>
          <a:p>
            <a:endParaRPr lang="en-CA" sz="2400" dirty="0">
              <a:solidFill>
                <a:srgbClr val="414A51"/>
              </a:solidFill>
              <a:latin typeface="Open Sans" panose="020B0606030504020204" pitchFamily="34" charset="0"/>
            </a:endParaRPr>
          </a:p>
          <a:p>
            <a:r>
              <a:rPr lang="en-CA" sz="2400" dirty="0">
                <a:solidFill>
                  <a:srgbClr val="414A51"/>
                </a:solidFill>
                <a:latin typeface="Open Sans" panose="020B0606030504020204" pitchFamily="34" charset="0"/>
              </a:rPr>
              <a:t>All FAST students (Faculty of Applied Science and Technology) cannot edit their schedule in Year 1, Semester 1. No swapping allowed.</a:t>
            </a:r>
          </a:p>
          <a:p>
            <a:endParaRPr lang="en-CA" sz="2400" dirty="0">
              <a:solidFill>
                <a:srgbClr val="414A51"/>
              </a:solidFill>
              <a:latin typeface="Open Sans" panose="020B0606030504020204" pitchFamily="34" charset="0"/>
            </a:endParaRPr>
          </a:p>
          <a:p>
            <a:r>
              <a:rPr lang="en-CA" sz="2400" dirty="0">
                <a:solidFill>
                  <a:srgbClr val="414A51"/>
                </a:solidFill>
                <a:latin typeface="Open Sans" panose="020B0606030504020204" pitchFamily="34" charset="0"/>
              </a:rPr>
              <a:t>ECE (Early Childhood Education) students cannot edit their schedule in Year 1, Semester 1. No swapping allowed.</a:t>
            </a:r>
          </a:p>
          <a:p>
            <a:endParaRPr lang="en-CA" sz="2400" kern="1200" dirty="0">
              <a:solidFill>
                <a:srgbClr val="414A51"/>
              </a:solidFill>
              <a:latin typeface="Open Sans" panose="020B0606030504020204" pitchFamily="34" charset="0"/>
              <a:ea typeface="+mn-ea"/>
              <a:cs typeface="+mn-cs"/>
            </a:endParaRPr>
          </a:p>
          <a:p>
            <a:r>
              <a:rPr lang="en-CA" sz="2400" kern="1200" dirty="0">
                <a:solidFill>
                  <a:srgbClr val="414A51"/>
                </a:solidFill>
                <a:latin typeface="Open Sans" panose="020B0606030504020204" pitchFamily="34" charset="0"/>
                <a:ea typeface="+mn-ea"/>
                <a:cs typeface="+mn-cs"/>
              </a:rPr>
              <a:t>Students in Chemical Programs are restricted from swapping courses. </a:t>
            </a:r>
          </a:p>
          <a:p>
            <a:r>
              <a:rPr lang="en-CA" sz="2400" dirty="0">
                <a:solidFill>
                  <a:srgbClr val="414A51"/>
                </a:solidFill>
                <a:latin typeface="Open Sans" panose="020B0606030504020204" pitchFamily="34" charset="0"/>
              </a:rPr>
              <a:t>(PCETY, PCETE, PCLTN, PENST, PENCT -No swapping permitted at all for any level and for any reason).</a:t>
            </a:r>
          </a:p>
          <a:p>
            <a:endParaRPr lang="en-CA" sz="2000" dirty="0"/>
          </a:p>
          <a:p>
            <a:endParaRPr lang="en-CA" sz="2000" dirty="0"/>
          </a:p>
          <a:p>
            <a:endParaRPr lang="en-CA" dirty="0"/>
          </a:p>
        </p:txBody>
      </p:sp>
      <p:pic>
        <p:nvPicPr>
          <p:cNvPr id="14" name="Audio 13">
            <a:hlinkClick r:id="" action="ppaction://media"/>
            <a:extLst>
              <a:ext uri="{FF2B5EF4-FFF2-40B4-BE49-F238E27FC236}">
                <a16:creationId xmlns:a16="http://schemas.microsoft.com/office/drawing/2014/main" id="{AFAD1024-7D16-0AF7-859C-7E33FF390B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8794163"/>
      </p:ext>
    </p:extLst>
  </p:cSld>
  <p:clrMapOvr>
    <a:masterClrMapping/>
  </p:clrMapOvr>
  <mc:AlternateContent xmlns:mc="http://schemas.openxmlformats.org/markup-compatibility/2006" xmlns:p14="http://schemas.microsoft.com/office/powerpoint/2010/main">
    <mc:Choice Requires="p14">
      <p:transition spd="slow" p14:dur="2000" advTm="34871"/>
    </mc:Choice>
    <mc:Fallback xmlns="">
      <p:transition spd="slow" advTm="3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4339-3CAA-A03E-5D4A-B157BBBCB8CE}"/>
              </a:ext>
            </a:extLst>
          </p:cNvPr>
          <p:cNvSpPr>
            <a:spLocks noGrp="1"/>
          </p:cNvSpPr>
          <p:nvPr>
            <p:ph type="title"/>
          </p:nvPr>
        </p:nvSpPr>
        <p:spPr/>
        <p:txBody>
          <a:bodyPr>
            <a:normAutofit/>
          </a:bodyPr>
          <a:lstStyle/>
          <a:p>
            <a:r>
              <a:rPr lang="en-CA" dirty="0">
                <a:solidFill>
                  <a:srgbClr val="414A51"/>
                </a:solidFill>
                <a:latin typeface="aktiv-grotesk"/>
              </a:rPr>
              <a:t>Communication Skills Course</a:t>
            </a:r>
          </a:p>
        </p:txBody>
      </p:sp>
      <p:sp>
        <p:nvSpPr>
          <p:cNvPr id="3" name="Content Placeholder 2">
            <a:extLst>
              <a:ext uri="{FF2B5EF4-FFF2-40B4-BE49-F238E27FC236}">
                <a16:creationId xmlns:a16="http://schemas.microsoft.com/office/drawing/2014/main" id="{9449508E-C96D-3DDF-69F9-F5C02D1AAE47}"/>
              </a:ext>
            </a:extLst>
          </p:cNvPr>
          <p:cNvSpPr>
            <a:spLocks noGrp="1"/>
          </p:cNvSpPr>
          <p:nvPr>
            <p:ph idx="1"/>
          </p:nvPr>
        </p:nvSpPr>
        <p:spPr>
          <a:xfrm>
            <a:off x="1066800" y="1926778"/>
            <a:ext cx="10058400" cy="4366469"/>
          </a:xfrm>
        </p:spPr>
        <p:txBody>
          <a:bodyPr>
            <a:normAutofit lnSpcReduction="10000"/>
          </a:bodyPr>
          <a:lstStyle/>
          <a:p>
            <a:pPr marL="0" indent="0">
              <a:buNone/>
            </a:pPr>
            <a:r>
              <a:rPr lang="en-CA" sz="2400" dirty="0">
                <a:solidFill>
                  <a:srgbClr val="414A51"/>
                </a:solidFill>
                <a:latin typeface="Open Sans" panose="020B0606030504020204" pitchFamily="34" charset="0"/>
              </a:rPr>
              <a:t>Based on your Grade 12 or postsecondary English score, or the English Language Proficiency score in your application, you will be placed in </a:t>
            </a:r>
            <a:r>
              <a:rPr lang="en-CA" sz="2400" dirty="0">
                <a:solidFill>
                  <a:srgbClr val="414A51"/>
                </a:solidFill>
                <a:latin typeface="Open Sans" panose="020B0606030504020204" pitchFamily="34" charset="0"/>
                <a:hlinkClick r:id="rId4" tooltip="Communication Foundations (COMM 19997)">
                  <a:extLst>
                    <a:ext uri="{A12FA001-AC4F-418D-AE19-62706E023703}">
                      <ahyp:hlinkClr xmlns:ahyp="http://schemas.microsoft.com/office/drawing/2018/hyperlinkcolor" val="tx"/>
                    </a:ext>
                  </a:extLst>
                </a:hlinkClick>
              </a:rPr>
              <a:t>Communication Foundations (COMM 19997)</a:t>
            </a:r>
            <a:r>
              <a:rPr lang="en-CA" sz="2400" dirty="0">
                <a:solidFill>
                  <a:srgbClr val="414A51"/>
                </a:solidFill>
                <a:latin typeface="Open Sans" panose="020B0606030504020204" pitchFamily="34" charset="0"/>
              </a:rPr>
              <a:t> or </a:t>
            </a:r>
            <a:r>
              <a:rPr lang="en-CA" sz="2400" dirty="0">
                <a:solidFill>
                  <a:srgbClr val="414A51"/>
                </a:solidFill>
                <a:latin typeface="Open Sans" panose="020B0606030504020204" pitchFamily="34" charset="0"/>
                <a:hlinkClick r:id="rId5" tooltip="Essential Communication Skills (COMM 19999)">
                  <a:extLst>
                    <a:ext uri="{A12FA001-AC4F-418D-AE19-62706E023703}">
                      <ahyp:hlinkClr xmlns:ahyp="http://schemas.microsoft.com/office/drawing/2018/hyperlinkcolor" val="tx"/>
                    </a:ext>
                  </a:extLst>
                </a:hlinkClick>
              </a:rPr>
              <a:t>Essential Communication Skills (COMM 19999)</a:t>
            </a:r>
            <a:r>
              <a:rPr lang="en-CA" sz="2400" dirty="0">
                <a:solidFill>
                  <a:srgbClr val="414A51"/>
                </a:solidFill>
                <a:latin typeface="Open Sans" panose="020B0606030504020204" pitchFamily="34" charset="0"/>
              </a:rPr>
              <a:t> in your first semester.</a:t>
            </a:r>
          </a:p>
          <a:p>
            <a:pPr marL="0" indent="0">
              <a:buNone/>
            </a:pPr>
            <a:endParaRPr lang="en-CA" sz="2400" dirty="0">
              <a:solidFill>
                <a:srgbClr val="414A51"/>
              </a:solidFill>
              <a:latin typeface="Open Sans" panose="020B0606030504020204" pitchFamily="34" charset="0"/>
            </a:endParaRPr>
          </a:p>
          <a:p>
            <a:pPr marL="0" indent="0">
              <a:buNone/>
            </a:pPr>
            <a:r>
              <a:rPr lang="en-CA" sz="2400" dirty="0">
                <a:solidFill>
                  <a:srgbClr val="414A51"/>
                </a:solidFill>
                <a:latin typeface="Open Sans" panose="020B0606030504020204" pitchFamily="34" charset="0"/>
              </a:rPr>
              <a:t>You will be notified by email regarding your communication course placement.</a:t>
            </a:r>
          </a:p>
          <a:p>
            <a:pPr marL="0" indent="0">
              <a:buNone/>
            </a:pPr>
            <a:endParaRPr lang="en-CA" sz="2400" dirty="0">
              <a:solidFill>
                <a:srgbClr val="414A51"/>
              </a:solidFill>
              <a:latin typeface="Open Sans" panose="020B0606030504020204" pitchFamily="34" charset="0"/>
            </a:endParaRPr>
          </a:p>
          <a:p>
            <a:pPr marL="0" indent="0">
              <a:buNone/>
            </a:pPr>
            <a:r>
              <a:rPr lang="en-CA" sz="2400" dirty="0">
                <a:solidFill>
                  <a:srgbClr val="414A51"/>
                </a:solidFill>
                <a:latin typeface="Open Sans" panose="020B0606030504020204" pitchFamily="34" charset="0"/>
              </a:rPr>
              <a:t>You may challenge your placement in Communication Foundations (COMM 19997) by writing a challenge exam, provided there is adequate time to write and assess the exam prior to the start of the term. Please contact </a:t>
            </a:r>
            <a:r>
              <a:rPr lang="en-CA" sz="2400" dirty="0">
                <a:solidFill>
                  <a:srgbClr val="414A51"/>
                </a:solidFill>
                <a:latin typeface="Open Sans" panose="020B0606030504020204" pitchFamily="34" charset="0"/>
                <a:hlinkClick r:id="rId6" tooltip="agatonk@sheridancollege.ca">
                  <a:extLst>
                    <a:ext uri="{A12FA001-AC4F-418D-AE19-62706E023703}">
                      <ahyp:hlinkClr xmlns:ahyp="http://schemas.microsoft.com/office/drawing/2018/hyperlinkcolor" val="tx"/>
                    </a:ext>
                  </a:extLst>
                </a:hlinkClick>
              </a:rPr>
              <a:t>Karen Agaton</a:t>
            </a:r>
            <a:r>
              <a:rPr lang="en-CA" sz="2400" dirty="0">
                <a:solidFill>
                  <a:srgbClr val="414A51"/>
                </a:solidFill>
                <a:latin typeface="Open Sans" panose="020B0606030504020204" pitchFamily="34" charset="0"/>
              </a:rPr>
              <a:t> to see if you qualify.</a:t>
            </a:r>
          </a:p>
          <a:p>
            <a:pPr marL="0" indent="0">
              <a:buNone/>
            </a:pPr>
            <a:endParaRPr lang="en-CA" dirty="0"/>
          </a:p>
        </p:txBody>
      </p:sp>
      <p:pic>
        <p:nvPicPr>
          <p:cNvPr id="31" name="Audio 30">
            <a:hlinkClick r:id="" action="ppaction://media"/>
            <a:extLst>
              <a:ext uri="{FF2B5EF4-FFF2-40B4-BE49-F238E27FC236}">
                <a16:creationId xmlns:a16="http://schemas.microsoft.com/office/drawing/2014/main" id="{711DED9F-51F3-FC33-B3B2-B7EFDCDDB44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5962252"/>
      </p:ext>
    </p:extLst>
  </p:cSld>
  <p:clrMapOvr>
    <a:masterClrMapping/>
  </p:clrMapOvr>
  <mc:AlternateContent xmlns:mc="http://schemas.openxmlformats.org/markup-compatibility/2006" xmlns:p14="http://schemas.microsoft.com/office/powerpoint/2010/main">
    <mc:Choice Requires="p14">
      <p:transition spd="slow" p14:dur="2000" advTm="51924"/>
    </mc:Choice>
    <mc:Fallback xmlns="">
      <p:transition spd="slow" advTm="5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731A-5426-FC6B-A964-DAAF0BD6B07D}"/>
              </a:ext>
            </a:extLst>
          </p:cNvPr>
          <p:cNvSpPr>
            <a:spLocks noGrp="1"/>
          </p:cNvSpPr>
          <p:nvPr>
            <p:ph type="title"/>
          </p:nvPr>
        </p:nvSpPr>
        <p:spPr>
          <a:xfrm>
            <a:off x="1066800" y="238978"/>
            <a:ext cx="10058400" cy="1450757"/>
          </a:xfrm>
        </p:spPr>
        <p:txBody>
          <a:bodyPr>
            <a:normAutofit fontScale="90000"/>
          </a:bodyPr>
          <a:lstStyle/>
          <a:p>
            <a:br>
              <a:rPr lang="en-CA" b="0" i="0" dirty="0">
                <a:solidFill>
                  <a:srgbClr val="414A51"/>
                </a:solidFill>
                <a:effectLst/>
                <a:latin typeface="aktiv-grotesk"/>
              </a:rPr>
            </a:br>
            <a:br>
              <a:rPr lang="en-CA" b="0" i="0" dirty="0">
                <a:solidFill>
                  <a:srgbClr val="414A51"/>
                </a:solidFill>
                <a:effectLst/>
                <a:latin typeface="aktiv-grotesk"/>
              </a:rPr>
            </a:br>
            <a:br>
              <a:rPr lang="en-CA" b="0" i="0" dirty="0">
                <a:solidFill>
                  <a:srgbClr val="414A51"/>
                </a:solidFill>
                <a:effectLst/>
                <a:latin typeface="aktiv-grotesk"/>
              </a:rPr>
            </a:br>
            <a:br>
              <a:rPr lang="en-CA" b="0" i="0" dirty="0">
                <a:solidFill>
                  <a:srgbClr val="414A51"/>
                </a:solidFill>
                <a:effectLst/>
                <a:latin typeface="aktiv-grotesk"/>
              </a:rPr>
            </a:br>
            <a:r>
              <a:rPr lang="en-CA" sz="5300" dirty="0">
                <a:solidFill>
                  <a:srgbClr val="414A51"/>
                </a:solidFill>
                <a:latin typeface="aktiv-grotesk"/>
              </a:rPr>
              <a:t>The system won't allow me to enrol in the elective I want. Why?</a:t>
            </a:r>
          </a:p>
        </p:txBody>
      </p:sp>
      <p:sp>
        <p:nvSpPr>
          <p:cNvPr id="3" name="Content Placeholder 2">
            <a:extLst>
              <a:ext uri="{FF2B5EF4-FFF2-40B4-BE49-F238E27FC236}">
                <a16:creationId xmlns:a16="http://schemas.microsoft.com/office/drawing/2014/main" id="{EE390129-CA64-B24C-8638-15ADB33CF042}"/>
              </a:ext>
            </a:extLst>
          </p:cNvPr>
          <p:cNvSpPr>
            <a:spLocks noGrp="1"/>
          </p:cNvSpPr>
          <p:nvPr>
            <p:ph idx="1"/>
          </p:nvPr>
        </p:nvSpPr>
        <p:spPr>
          <a:xfrm>
            <a:off x="581025" y="1504951"/>
            <a:ext cx="11068050" cy="4924424"/>
          </a:xfrm>
        </p:spPr>
        <p:txBody>
          <a:bodyPr>
            <a:normAutofit fontScale="92500" lnSpcReduction="10000"/>
          </a:bodyPr>
          <a:lstStyle/>
          <a:p>
            <a:endParaRPr lang="en-CA" b="1" dirty="0"/>
          </a:p>
          <a:p>
            <a:pPr algn="l"/>
            <a:r>
              <a:rPr lang="en-CA" sz="2400" b="1" i="0" dirty="0">
                <a:solidFill>
                  <a:srgbClr val="414A51"/>
                </a:solidFill>
                <a:effectLst/>
                <a:latin typeface="aktiv-grotesk"/>
              </a:rPr>
              <a:t>There are a few different reasons why you may not be able to select a class:</a:t>
            </a:r>
          </a:p>
          <a:p>
            <a:pPr algn="l">
              <a:buFont typeface="Arial" panose="020B0604020202020204" pitchFamily="34" charset="0"/>
              <a:buChar char="•"/>
            </a:pPr>
            <a:r>
              <a:rPr lang="en-CA" b="1" i="0" dirty="0">
                <a:solidFill>
                  <a:schemeClr val="tx1"/>
                </a:solidFill>
                <a:effectLst/>
                <a:latin typeface="aktiv-grotesk"/>
              </a:rPr>
              <a:t>Exclusions: </a:t>
            </a:r>
            <a:r>
              <a:rPr lang="en-CA" b="0" i="0" dirty="0">
                <a:solidFill>
                  <a:srgbClr val="414A51"/>
                </a:solidFill>
                <a:effectLst/>
                <a:latin typeface="aktiv-grotesk"/>
              </a:rPr>
              <a:t>Some of our GenEd classes overlap with the required classes in some Sheridan programs. If a GenEd class repeats program content, then students cannot enroll in that particular class since GenEd classes need to introduce students to ideas and concepts outside of their program.</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Full Enrollment: </a:t>
            </a:r>
            <a:r>
              <a:rPr lang="en-CA" b="0" i="0" dirty="0">
                <a:solidFill>
                  <a:srgbClr val="414A51"/>
                </a:solidFill>
                <a:effectLst/>
                <a:latin typeface="aktiv-grotesk"/>
              </a:rPr>
              <a:t>GenEd classes are limited to 40 students.</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Reserve Capacity: </a:t>
            </a:r>
            <a:r>
              <a:rPr lang="en-CA" b="0" i="0" dirty="0">
                <a:solidFill>
                  <a:srgbClr val="414A51"/>
                </a:solidFill>
                <a:effectLst/>
                <a:latin typeface="aktiv-grotesk"/>
              </a:rPr>
              <a:t>Some GenEd classes are reserved for specific program areas and may not be open to all students.</a:t>
            </a:r>
          </a:p>
          <a:p>
            <a:pPr algn="l">
              <a:buFont typeface="Arial" panose="020B0604020202020204" pitchFamily="34" charset="0"/>
              <a:buChar char="•"/>
            </a:pPr>
            <a:endParaRPr lang="en-CA" b="0" i="0" dirty="0">
              <a:solidFill>
                <a:srgbClr val="414A51"/>
              </a:solidFill>
              <a:effectLst/>
              <a:latin typeface="aktiv-grotesk"/>
            </a:endParaRPr>
          </a:p>
          <a:p>
            <a:pPr algn="l">
              <a:buFont typeface="Arial" panose="020B0604020202020204" pitchFamily="34" charset="0"/>
              <a:buChar char="•"/>
            </a:pPr>
            <a:r>
              <a:rPr lang="en-CA" b="1" i="0" dirty="0">
                <a:solidFill>
                  <a:srgbClr val="414A51"/>
                </a:solidFill>
                <a:effectLst/>
                <a:latin typeface="aktiv-grotesk"/>
              </a:rPr>
              <a:t>After Day 10: </a:t>
            </a:r>
            <a:r>
              <a:rPr lang="en-CA" b="0" i="0" dirty="0">
                <a:solidFill>
                  <a:srgbClr val="414A51"/>
                </a:solidFill>
                <a:effectLst/>
                <a:latin typeface="aktiv-grotesk"/>
              </a:rPr>
              <a:t>Students cannot enroll online after Day 10 of the new semester. If you still need a GenEd after Day 10, you will need to see your Records Specialist in the Office of the Registrar.</a:t>
            </a:r>
          </a:p>
          <a:p>
            <a:endParaRPr lang="en-CA" dirty="0"/>
          </a:p>
        </p:txBody>
      </p:sp>
      <p:pic>
        <p:nvPicPr>
          <p:cNvPr id="15" name="Audio 14">
            <a:hlinkClick r:id="" action="ppaction://media"/>
            <a:extLst>
              <a:ext uri="{FF2B5EF4-FFF2-40B4-BE49-F238E27FC236}">
                <a16:creationId xmlns:a16="http://schemas.microsoft.com/office/drawing/2014/main" id="{2E1F9FE6-707F-7ED3-391F-7499028C3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626866"/>
      </p:ext>
    </p:extLst>
  </p:cSld>
  <p:clrMapOvr>
    <a:masterClrMapping/>
  </p:clrMapOvr>
  <mc:AlternateContent xmlns:mc="http://schemas.openxmlformats.org/markup-compatibility/2006" xmlns:p14="http://schemas.microsoft.com/office/powerpoint/2010/main">
    <mc:Choice Requires="p14">
      <p:transition spd="slow" p14:dur="2000" advTm="57702"/>
    </mc:Choice>
    <mc:Fallback xmlns="">
      <p:transition spd="slow" advTm="5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1330-C133-3F82-741F-E8E67A3AFA28}"/>
              </a:ext>
            </a:extLst>
          </p:cNvPr>
          <p:cNvSpPr>
            <a:spLocks noGrp="1"/>
          </p:cNvSpPr>
          <p:nvPr>
            <p:ph type="title"/>
          </p:nvPr>
        </p:nvSpPr>
        <p:spPr/>
        <p:txBody>
          <a:bodyPr>
            <a:normAutofit/>
          </a:bodyPr>
          <a:lstStyle/>
          <a:p>
            <a:r>
              <a:rPr lang="en-CA" dirty="0">
                <a:solidFill>
                  <a:srgbClr val="414A51"/>
                </a:solidFill>
                <a:latin typeface="aktiv-grotesk"/>
              </a:rPr>
              <a:t>See the following definitions of the different delivery modes:</a:t>
            </a:r>
          </a:p>
        </p:txBody>
      </p:sp>
      <p:sp>
        <p:nvSpPr>
          <p:cNvPr id="3" name="Content Placeholder 2">
            <a:extLst>
              <a:ext uri="{FF2B5EF4-FFF2-40B4-BE49-F238E27FC236}">
                <a16:creationId xmlns:a16="http://schemas.microsoft.com/office/drawing/2014/main" id="{E49A366A-4923-B27E-E80B-D1AABD99C794}"/>
              </a:ext>
            </a:extLst>
          </p:cNvPr>
          <p:cNvSpPr>
            <a:spLocks noGrp="1"/>
          </p:cNvSpPr>
          <p:nvPr>
            <p:ph idx="1"/>
          </p:nvPr>
        </p:nvSpPr>
        <p:spPr/>
        <p:txBody>
          <a:bodyPr/>
          <a:lstStyle/>
          <a:p>
            <a:endParaRPr lang="en-CA" dirty="0"/>
          </a:p>
          <a:p>
            <a:pPr algn="l">
              <a:buFont typeface="Arial" panose="020B0604020202020204" pitchFamily="34" charset="0"/>
              <a:buChar char="•"/>
            </a:pPr>
            <a:r>
              <a:rPr lang="en-CA" sz="2400" b="1" dirty="0">
                <a:solidFill>
                  <a:srgbClr val="414A51"/>
                </a:solidFill>
                <a:latin typeface="Open Sans" panose="020B0606030504020204" pitchFamily="34" charset="0"/>
              </a:rPr>
              <a:t>In-Person</a:t>
            </a:r>
            <a:r>
              <a:rPr lang="en-CA" sz="2400" dirty="0">
                <a:solidFill>
                  <a:srgbClr val="414A51"/>
                </a:solidFill>
                <a:latin typeface="Open Sans" panose="020B0606030504020204" pitchFamily="34" charset="0"/>
              </a:rPr>
              <a:t>: All courses are on campus and students must attend in person.</a:t>
            </a:r>
          </a:p>
          <a:p>
            <a:pPr algn="l">
              <a:buFont typeface="Arial" panose="020B0604020202020204" pitchFamily="34" charset="0"/>
              <a:buChar char="•"/>
            </a:pPr>
            <a:endParaRPr lang="en-CA" sz="2400" dirty="0">
              <a:solidFill>
                <a:srgbClr val="414A51"/>
              </a:solidFill>
              <a:latin typeface="Open Sans" panose="020B0606030504020204" pitchFamily="34" charset="0"/>
            </a:endParaRPr>
          </a:p>
          <a:p>
            <a:pPr algn="l">
              <a:buFont typeface="Arial" panose="020B0604020202020204" pitchFamily="34" charset="0"/>
              <a:buChar char="•"/>
            </a:pPr>
            <a:r>
              <a:rPr lang="en-CA" sz="2400" b="1" dirty="0">
                <a:solidFill>
                  <a:srgbClr val="414A51"/>
                </a:solidFill>
                <a:latin typeface="Open Sans" panose="020B0606030504020204" pitchFamily="34" charset="0"/>
              </a:rPr>
              <a:t>Remote</a:t>
            </a:r>
            <a:r>
              <a:rPr lang="en-CA" sz="2400" dirty="0">
                <a:solidFill>
                  <a:srgbClr val="414A51"/>
                </a:solidFill>
                <a:latin typeface="Open Sans" panose="020B0606030504020204" pitchFamily="34" charset="0"/>
              </a:rPr>
              <a:t>: All courses are delivered virtually; no in-person components.</a:t>
            </a:r>
          </a:p>
          <a:p>
            <a:pPr algn="l">
              <a:buFont typeface="Arial" panose="020B0604020202020204" pitchFamily="34" charset="0"/>
              <a:buChar char="•"/>
            </a:pPr>
            <a:endParaRPr lang="en-CA" sz="2400" dirty="0">
              <a:solidFill>
                <a:srgbClr val="414A51"/>
              </a:solidFill>
              <a:latin typeface="Open Sans" panose="020B0606030504020204" pitchFamily="34" charset="0"/>
            </a:endParaRPr>
          </a:p>
          <a:p>
            <a:pPr algn="l">
              <a:buFont typeface="Arial" panose="020B0604020202020204" pitchFamily="34" charset="0"/>
              <a:buChar char="•"/>
            </a:pPr>
            <a:r>
              <a:rPr lang="en-CA" sz="2400" b="1" dirty="0">
                <a:solidFill>
                  <a:srgbClr val="414A51"/>
                </a:solidFill>
                <a:latin typeface="Open Sans" panose="020B0606030504020204" pitchFamily="34" charset="0"/>
              </a:rPr>
              <a:t>Hybrid</a:t>
            </a:r>
            <a:r>
              <a:rPr lang="en-CA" sz="2400" dirty="0">
                <a:solidFill>
                  <a:srgbClr val="414A51"/>
                </a:solidFill>
                <a:latin typeface="Open Sans" panose="020B0606030504020204" pitchFamily="34" charset="0"/>
              </a:rPr>
              <a:t>: Students will have a combination of In-Person and Remote course sections. Some of the in-person portions/courses must be attended on campus and are mandatory.</a:t>
            </a:r>
          </a:p>
          <a:p>
            <a:endParaRPr lang="en-CA" dirty="0"/>
          </a:p>
        </p:txBody>
      </p:sp>
      <p:pic>
        <p:nvPicPr>
          <p:cNvPr id="11" name="Audio 10">
            <a:hlinkClick r:id="" action="ppaction://media"/>
            <a:extLst>
              <a:ext uri="{FF2B5EF4-FFF2-40B4-BE49-F238E27FC236}">
                <a16:creationId xmlns:a16="http://schemas.microsoft.com/office/drawing/2014/main" id="{7DF91ED1-2B55-56E6-EB04-306F542E6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6418209"/>
      </p:ext>
    </p:extLst>
  </p:cSld>
  <p:clrMapOvr>
    <a:masterClrMapping/>
  </p:clrMapOvr>
  <mc:AlternateContent xmlns:mc="http://schemas.openxmlformats.org/markup-compatibility/2006" xmlns:p14="http://schemas.microsoft.com/office/powerpoint/2010/main">
    <mc:Choice Requires="p14">
      <p:transition spd="slow" p14:dur="2000" advTm="27619"/>
    </mc:Choice>
    <mc:Fallback xmlns="">
      <p:transition spd="slow" advTm="2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AEF41-197C-FA18-7295-266EB57B9B7C}"/>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lang="en-US" sz="4800" spc="-50" dirty="0">
                <a:solidFill>
                  <a:srgbClr val="414A51"/>
                </a:solidFill>
                <a:latin typeface="aktiv-grotesk"/>
                <a:ea typeface="+mj-ea"/>
                <a:cs typeface="+mj-cs"/>
              </a:rPr>
              <a:t>The visual below will help you to understand your schedule:</a:t>
            </a:r>
          </a:p>
        </p:txBody>
      </p:sp>
      <p:pic>
        <p:nvPicPr>
          <p:cNvPr id="31746" name="Picture 2" descr="Understand your timetable">
            <a:extLst>
              <a:ext uri="{FF2B5EF4-FFF2-40B4-BE49-F238E27FC236}">
                <a16:creationId xmlns:a16="http://schemas.microsoft.com/office/drawing/2014/main" id="{F95B2930-0566-BAB3-0F74-D73362CC3E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76399" y="1845426"/>
            <a:ext cx="9036148" cy="445030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A0E3442-1FE8-3E11-8050-B1F7971C8E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214362"/>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descr="In-Person Example Schedule">
            <a:extLst>
              <a:ext uri="{FF2B5EF4-FFF2-40B4-BE49-F238E27FC236}">
                <a16:creationId xmlns:a16="http://schemas.microsoft.com/office/drawing/2014/main" id="{A0389195-9AEA-309A-7A34-55AE37FC9EF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929" y="4254349"/>
            <a:ext cx="4001315" cy="10995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Person Example Schedule">
            <a:extLst>
              <a:ext uri="{FF2B5EF4-FFF2-40B4-BE49-F238E27FC236}">
                <a16:creationId xmlns:a16="http://schemas.microsoft.com/office/drawing/2014/main" id="{E088EAE1-959D-9825-5B0B-96F357DACF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929" y="2950471"/>
            <a:ext cx="4001315" cy="957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A13260C3-E27D-D1D3-DE20-560FCA75A385}"/>
              </a:ext>
            </a:extLst>
          </p:cNvPr>
          <p:cNvSpPr>
            <a:spLocks noChangeArrowheads="1"/>
          </p:cNvSpPr>
          <p:nvPr/>
        </p:nvSpPr>
        <p:spPr bwMode="auto">
          <a:xfrm>
            <a:off x="4935794" y="2121408"/>
            <a:ext cx="6607276"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20000"/>
          </a:bodyPr>
          <a:lstStyle/>
          <a:p>
            <a:pPr marR="0" lvl="0" fontAlgn="base">
              <a:lnSpc>
                <a:spcPct val="90000"/>
              </a:lnSpc>
              <a:spcBef>
                <a:spcPct val="0"/>
              </a:spcBef>
              <a:spcAft>
                <a:spcPts val="600"/>
              </a:spcAft>
              <a:buClr>
                <a:schemeClr val="accent1">
                  <a:lumMod val="75000"/>
                </a:schemeClr>
              </a:buClr>
              <a:buSzPct val="85000"/>
              <a:tabLst/>
            </a:pPr>
            <a:r>
              <a:rPr lang="en-US" altLang="en-US" sz="2800" dirty="0">
                <a:solidFill>
                  <a:srgbClr val="414A51"/>
                </a:solidFill>
                <a:latin typeface="Open Sans" panose="020B0606030504020204" pitchFamily="34" charset="0"/>
              </a:rPr>
              <a:t>Course delivery details are available in your schedule posted to myStudent Centre:</a:t>
            </a:r>
          </a:p>
          <a:p>
            <a:pPr marR="0" lvl="0" fontAlgn="base">
              <a:lnSpc>
                <a:spcPct val="90000"/>
              </a:lnSpc>
              <a:spcBef>
                <a:spcPct val="0"/>
              </a:spcBef>
              <a:spcAft>
                <a:spcPts val="600"/>
              </a:spcAft>
              <a:buClr>
                <a:schemeClr val="accent1">
                  <a:lumMod val="75000"/>
                </a:schemeClr>
              </a:buClr>
              <a:buSzPct val="85000"/>
              <a:tabLst/>
            </a:pPr>
            <a:endParaRPr lang="en-US" altLang="en-US" sz="2800" dirty="0">
              <a:solidFill>
                <a:srgbClr val="414A51"/>
              </a:solidFill>
              <a:latin typeface="Open Sans" panose="020B0606030504020204" pitchFamily="34" charset="0"/>
            </a:endParaRP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lang="en-US" altLang="en-US" sz="2800" dirty="0">
                <a:solidFill>
                  <a:srgbClr val="414A51"/>
                </a:solidFill>
                <a:latin typeface="Open Sans" panose="020B0606030504020204" pitchFamily="34" charset="0"/>
              </a:rPr>
              <a:t>If you see a room number in your schedule, it means that you have a face to face class on campus.                     </a:t>
            </a:r>
            <a:br>
              <a:rPr lang="en-US" altLang="en-US" sz="2800" dirty="0">
                <a:solidFill>
                  <a:srgbClr val="414A51"/>
                </a:solidFill>
                <a:latin typeface="Open Sans" panose="020B0606030504020204" pitchFamily="34" charset="0"/>
              </a:rPr>
            </a:br>
            <a:endParaRPr lang="en-US" altLang="en-US" sz="2800" dirty="0">
              <a:solidFill>
                <a:srgbClr val="414A51"/>
              </a:solidFill>
              <a:latin typeface="Open Sans" panose="020B0606030504020204" pitchFamily="34" charset="0"/>
            </a:endParaRPr>
          </a:p>
          <a:p>
            <a:pPr marL="0" marR="0" lvl="0" indent="-182880" fontAlgn="base">
              <a:lnSpc>
                <a:spcPct val="90000"/>
              </a:lnSpc>
              <a:spcBef>
                <a:spcPct val="0"/>
              </a:spcBef>
              <a:spcAft>
                <a:spcPts val="600"/>
              </a:spcAft>
              <a:buClr>
                <a:schemeClr val="accent1">
                  <a:lumMod val="75000"/>
                </a:schemeClr>
              </a:buClr>
              <a:buSzPct val="85000"/>
              <a:buFont typeface="Wingdings" pitchFamily="2" charset="2"/>
              <a:buChar char="§"/>
              <a:tabLst/>
            </a:pPr>
            <a:r>
              <a:rPr lang="en-US" altLang="en-US" sz="2800" dirty="0">
                <a:solidFill>
                  <a:srgbClr val="414A51"/>
                </a:solidFill>
                <a:latin typeface="Open Sans" panose="020B0606030504020204" pitchFamily="34" charset="0"/>
              </a:rPr>
              <a:t>If you see Virtual Campus Remote, it means that you have a virtual (remote) class.</a:t>
            </a:r>
            <a:br>
              <a:rPr lang="en-US" altLang="en-US" sz="2800" dirty="0">
                <a:solidFill>
                  <a:srgbClr val="414A51"/>
                </a:solidFill>
                <a:latin typeface="Open Sans" panose="020B0606030504020204" pitchFamily="34" charset="0"/>
              </a:rPr>
            </a:br>
            <a:endParaRPr lang="en-US" altLang="en-US" sz="2800" dirty="0">
              <a:solidFill>
                <a:srgbClr val="414A51"/>
              </a:solidFill>
              <a:latin typeface="Open Sans" panose="020B0606030504020204" pitchFamily="34" charset="0"/>
            </a:endParaRPr>
          </a:p>
        </p:txBody>
      </p:sp>
      <p:pic>
        <p:nvPicPr>
          <p:cNvPr id="9" name="Audio 8">
            <a:hlinkClick r:id="" action="ppaction://media"/>
            <a:extLst>
              <a:ext uri="{FF2B5EF4-FFF2-40B4-BE49-F238E27FC236}">
                <a16:creationId xmlns:a16="http://schemas.microsoft.com/office/drawing/2014/main" id="{68ADABC9-72C6-F001-32FB-7E0C867F88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7870568"/>
      </p:ext>
    </p:extLst>
  </p:cSld>
  <p:clrMapOvr>
    <a:masterClrMapping/>
  </p:clrMapOvr>
  <mc:AlternateContent xmlns:mc="http://schemas.openxmlformats.org/markup-compatibility/2006" xmlns:p14="http://schemas.microsoft.com/office/powerpoint/2010/main">
    <mc:Choice Requires="p14">
      <p:transition spd="slow" p14:dur="2000" advTm="17334"/>
    </mc:Choice>
    <mc:Fallback xmlns="">
      <p:transition spd="slow" advTm="1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B381-CC30-7D43-CC80-630A9F4A9BC0}"/>
              </a:ext>
            </a:extLst>
          </p:cNvPr>
          <p:cNvSpPr>
            <a:spLocks noGrp="1"/>
          </p:cNvSpPr>
          <p:nvPr>
            <p:ph type="title"/>
          </p:nvPr>
        </p:nvSpPr>
        <p:spPr/>
        <p:txBody>
          <a:bodyPr>
            <a:normAutofit/>
          </a:bodyPr>
          <a:lstStyle/>
          <a:p>
            <a:r>
              <a:rPr lang="en-CA" dirty="0">
                <a:solidFill>
                  <a:srgbClr val="414A51"/>
                </a:solidFill>
                <a:latin typeface="aktiv-grotesk"/>
              </a:rPr>
              <a:t>Check Your Academic Requirements</a:t>
            </a:r>
          </a:p>
        </p:txBody>
      </p:sp>
      <p:sp>
        <p:nvSpPr>
          <p:cNvPr id="3" name="Content Placeholder 2">
            <a:extLst>
              <a:ext uri="{FF2B5EF4-FFF2-40B4-BE49-F238E27FC236}">
                <a16:creationId xmlns:a16="http://schemas.microsoft.com/office/drawing/2014/main" id="{6349EE95-7F00-FF5B-220A-3F80B3A7FE33}"/>
              </a:ext>
            </a:extLst>
          </p:cNvPr>
          <p:cNvSpPr>
            <a:spLocks noGrp="1"/>
          </p:cNvSpPr>
          <p:nvPr>
            <p:ph idx="1"/>
          </p:nvPr>
        </p:nvSpPr>
        <p:spPr/>
        <p:txBody>
          <a:bodyPr/>
          <a:lstStyle/>
          <a:p>
            <a:endParaRPr lang="en-CA" dirty="0"/>
          </a:p>
          <a:p>
            <a:r>
              <a:rPr lang="en-CA" sz="2800" dirty="0">
                <a:solidFill>
                  <a:srgbClr val="414A51"/>
                </a:solidFill>
                <a:latin typeface="Open Sans" panose="020B0606030504020204" pitchFamily="34" charset="0"/>
              </a:rPr>
              <a:t>Check your </a:t>
            </a:r>
            <a:r>
              <a:rPr lang="en-CA" sz="2800" dirty="0">
                <a:solidFill>
                  <a:srgbClr val="414A51"/>
                </a:solidFill>
                <a:latin typeface="Open Sans" panose="020B0606030504020204" pitchFamily="34" charset="0"/>
                <a:hlinkClick r:id="rId4">
                  <a:extLst>
                    <a:ext uri="{A12FA001-AC4F-418D-AE19-62706E023703}">
                      <ahyp:hlinkClr xmlns:ahyp="http://schemas.microsoft.com/office/drawing/2018/hyperlinkcolor" val="tx"/>
                    </a:ext>
                  </a:extLst>
                </a:hlinkClick>
              </a:rPr>
              <a:t>Academic Requirements report</a:t>
            </a:r>
            <a:r>
              <a:rPr lang="en-CA" sz="2800" dirty="0">
                <a:solidFill>
                  <a:srgbClr val="414A51"/>
                </a:solidFill>
                <a:latin typeface="Open Sans" panose="020B0606030504020204" pitchFamily="34" charset="0"/>
              </a:rPr>
              <a:t> before creating or editing your schedule. This will make sure you're on track to satisfy your Program Requirements and graduate as well as speeding up the enrolment process.</a:t>
            </a:r>
          </a:p>
        </p:txBody>
      </p:sp>
      <p:pic>
        <p:nvPicPr>
          <p:cNvPr id="8" name="Audio 7">
            <a:hlinkClick r:id="" action="ppaction://media"/>
            <a:extLst>
              <a:ext uri="{FF2B5EF4-FFF2-40B4-BE49-F238E27FC236}">
                <a16:creationId xmlns:a16="http://schemas.microsoft.com/office/drawing/2014/main" id="{BC3EA6ED-AA92-04E3-4A37-5EB6BDC0B8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1602442"/>
      </p:ext>
    </p:extLst>
  </p:cSld>
  <p:clrMapOvr>
    <a:masterClrMapping/>
  </p:clrMapOvr>
  <mc:AlternateContent xmlns:mc="http://schemas.openxmlformats.org/markup-compatibility/2006" xmlns:p14="http://schemas.microsoft.com/office/powerpoint/2010/main">
    <mc:Choice Requires="p14">
      <p:transition spd="slow" p14:dur="2000" advTm="15111"/>
    </mc:Choice>
    <mc:Fallback xmlns="">
      <p:transition spd="slow" advTm="1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1B61-CA58-9749-905F-78D4B7707C90}"/>
              </a:ext>
            </a:extLst>
          </p:cNvPr>
          <p:cNvSpPr>
            <a:spLocks noGrp="1"/>
          </p:cNvSpPr>
          <p:nvPr>
            <p:ph type="title"/>
          </p:nvPr>
        </p:nvSpPr>
        <p:spPr>
          <a:xfrm>
            <a:off x="1069848" y="266150"/>
            <a:ext cx="10984611" cy="1450757"/>
          </a:xfrm>
        </p:spPr>
        <p:txBody>
          <a:bodyPr>
            <a:normAutofit/>
          </a:bodyPr>
          <a:lstStyle/>
          <a:p>
            <a:br>
              <a:rPr lang="en-CA" sz="3400" b="1" i="1" dirty="0">
                <a:effectLst/>
                <a:latin typeface="Open Sans" panose="020B0606030504020204" pitchFamily="34" charset="0"/>
              </a:rPr>
            </a:br>
            <a:r>
              <a:rPr lang="en-CA" dirty="0">
                <a:solidFill>
                  <a:srgbClr val="414A51"/>
                </a:solidFill>
                <a:latin typeface="aktiv-grotesk"/>
              </a:rPr>
              <a:t>SLATE – slate.sheridancollege.ca</a:t>
            </a:r>
          </a:p>
        </p:txBody>
      </p:sp>
      <p:sp>
        <p:nvSpPr>
          <p:cNvPr id="3" name="Content Placeholder 2">
            <a:extLst>
              <a:ext uri="{FF2B5EF4-FFF2-40B4-BE49-F238E27FC236}">
                <a16:creationId xmlns:a16="http://schemas.microsoft.com/office/drawing/2014/main" id="{A8EF4EE9-7193-994E-FFA4-31CB2CDAACDC}"/>
              </a:ext>
            </a:extLst>
          </p:cNvPr>
          <p:cNvSpPr>
            <a:spLocks noGrp="1"/>
          </p:cNvSpPr>
          <p:nvPr>
            <p:ph idx="1"/>
          </p:nvPr>
        </p:nvSpPr>
        <p:spPr>
          <a:xfrm>
            <a:off x="1069848" y="2320412"/>
            <a:ext cx="10058400" cy="3851787"/>
          </a:xfrm>
        </p:spPr>
        <p:txBody>
          <a:bodyPr>
            <a:normAutofit fontScale="77500" lnSpcReduction="20000"/>
          </a:bodyPr>
          <a:lstStyle/>
          <a:p>
            <a:pPr marL="0" indent="0">
              <a:buNone/>
            </a:pPr>
            <a:endParaRPr lang="en-CA" dirty="0">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Log into </a:t>
            </a:r>
            <a:r>
              <a:rPr lang="en-CA" sz="3000" dirty="0">
                <a:solidFill>
                  <a:srgbClr val="414A51"/>
                </a:solidFill>
                <a:latin typeface="Open Sans" panose="020B0606030504020204" pitchFamily="34" charset="0"/>
                <a:hlinkClick r:id="rId4" tooltip="SLATE">
                  <a:extLst>
                    <a:ext uri="{A12FA001-AC4F-418D-AE19-62706E023703}">
                      <ahyp:hlinkClr xmlns:ahyp="http://schemas.microsoft.com/office/drawing/2018/hyperlinkcolor" val="tx"/>
                    </a:ext>
                  </a:extLst>
                </a:hlinkClick>
              </a:rPr>
              <a:t>SLATE</a:t>
            </a:r>
            <a:r>
              <a:rPr lang="en-CA" sz="3000" dirty="0">
                <a:solidFill>
                  <a:srgbClr val="414A51"/>
                </a:solidFill>
                <a:latin typeface="Open Sans" panose="020B0606030504020204" pitchFamily="34" charset="0"/>
              </a:rPr>
              <a:t> to view course info and materials and see how your course is being delivered (remotely, synchronously, asynchronously).</a:t>
            </a:r>
          </a:p>
          <a:p>
            <a:pPr marL="0" indent="0">
              <a:buNone/>
            </a:pPr>
            <a:endParaRPr lang="en-CA" sz="3000" dirty="0">
              <a:solidFill>
                <a:srgbClr val="414A51"/>
              </a:solidFill>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If you swap, drop or add a course it may take 1-2 days to appear in SLATE. Be sure to first check that the course appears in your schedule in myStudent Centre.</a:t>
            </a:r>
          </a:p>
          <a:p>
            <a:pPr marL="0" indent="0">
              <a:buNone/>
            </a:pPr>
            <a:endParaRPr lang="en-CA" sz="3000" dirty="0">
              <a:solidFill>
                <a:srgbClr val="414A51"/>
              </a:solidFill>
              <a:latin typeface="Open Sans" panose="020B0606030504020204" pitchFamily="34" charset="0"/>
            </a:endParaRPr>
          </a:p>
          <a:p>
            <a:pPr marL="0" indent="0">
              <a:buNone/>
            </a:pPr>
            <a:r>
              <a:rPr lang="en-CA" sz="3000" dirty="0">
                <a:solidFill>
                  <a:srgbClr val="414A51"/>
                </a:solidFill>
                <a:latin typeface="Open Sans" panose="020B0606030504020204" pitchFamily="34" charset="0"/>
              </a:rPr>
              <a:t>If the course appears in your schedule in myStudent centre but is not accessible on SLATE after 2 business days, please inquire with your course instructor.</a:t>
            </a:r>
          </a:p>
          <a:p>
            <a:pPr marL="0" indent="0">
              <a:buNone/>
            </a:pPr>
            <a:endParaRPr lang="en-CA" dirty="0"/>
          </a:p>
        </p:txBody>
      </p:sp>
      <p:pic>
        <p:nvPicPr>
          <p:cNvPr id="9" name="Audio 8">
            <a:hlinkClick r:id="" action="ppaction://media"/>
            <a:extLst>
              <a:ext uri="{FF2B5EF4-FFF2-40B4-BE49-F238E27FC236}">
                <a16:creationId xmlns:a16="http://schemas.microsoft.com/office/drawing/2014/main" id="{D3EB000B-9809-3044-8921-E45435B091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2673741"/>
      </p:ext>
    </p:extLst>
  </p:cSld>
  <p:clrMapOvr>
    <a:masterClrMapping/>
  </p:clrMapOvr>
  <mc:AlternateContent xmlns:mc="http://schemas.openxmlformats.org/markup-compatibility/2006" xmlns:p14="http://schemas.microsoft.com/office/powerpoint/2010/main">
    <mc:Choice Requires="p14">
      <p:transition spd="slow" p14:dur="2000" advTm="27996"/>
    </mc:Choice>
    <mc:Fallback xmlns="">
      <p:transition spd="slow" advTm="2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952C-0C6E-7ACD-25F7-DFC788469630}"/>
              </a:ext>
            </a:extLst>
          </p:cNvPr>
          <p:cNvSpPr>
            <a:spLocks noGrp="1"/>
          </p:cNvSpPr>
          <p:nvPr>
            <p:ph type="title"/>
          </p:nvPr>
        </p:nvSpPr>
        <p:spPr>
          <a:xfrm>
            <a:off x="1101213" y="512064"/>
            <a:ext cx="5299586" cy="1609344"/>
          </a:xfrm>
          <a:ln>
            <a:noFill/>
          </a:ln>
        </p:spPr>
        <p:txBody>
          <a:bodyPr vert="horz" lIns="91440" tIns="45720" rIns="91440" bIns="45720" rtlCol="0" anchor="ctr">
            <a:normAutofit/>
          </a:bodyPr>
          <a:lstStyle/>
          <a:p>
            <a:r>
              <a:rPr lang="en-US" sz="4000" b="1" dirty="0"/>
              <a:t>In-person Service Hub</a:t>
            </a:r>
          </a:p>
        </p:txBody>
      </p:sp>
      <p:sp>
        <p:nvSpPr>
          <p:cNvPr id="5" name="Rectangle 1">
            <a:extLst>
              <a:ext uri="{FF2B5EF4-FFF2-40B4-BE49-F238E27FC236}">
                <a16:creationId xmlns:a16="http://schemas.microsoft.com/office/drawing/2014/main" id="{138D5A09-D690-B211-C701-1EC026B48FEC}"/>
              </a:ext>
            </a:extLst>
          </p:cNvPr>
          <p:cNvSpPr>
            <a:spLocks noChangeArrowheads="1"/>
          </p:cNvSpPr>
          <p:nvPr/>
        </p:nvSpPr>
        <p:spPr bwMode="auto">
          <a:xfrm>
            <a:off x="6400799" y="2121408"/>
            <a:ext cx="5299585" cy="405079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Sheridan's In-Person Service Hub</a:t>
            </a: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If you’ve got questions, we’ve got answers! Each campus has experienced staff to help you at the Service Hub! Let us help you with your schedule and course registration, admissions, finances, academic requirements, graduation, and more!</a:t>
            </a:r>
          </a:p>
          <a:p>
            <a:pPr marR="0" lvl="0" defTabSz="914400" eaLnBrk="1" fontAlgn="base" hangingPunct="1">
              <a:lnSpc>
                <a:spcPct val="90000"/>
              </a:lnSpc>
              <a:spcBef>
                <a:spcPct val="0"/>
              </a:spcBef>
              <a:spcAft>
                <a:spcPts val="600"/>
              </a:spcAft>
              <a:buClr>
                <a:schemeClr val="accent1">
                  <a:lumMod val="75000"/>
                </a:schemeClr>
              </a:buClr>
              <a:buSzPct val="85000"/>
              <a:tabLst/>
            </a:pPr>
            <a:endParaRPr kumimoji="0" lang="en-US" altLang="en-US" b="1"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endParaRPr lang="en-US" altLang="en-US" b="1" dirty="0">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1" i="0" u="none" strike="noStrike" cap="none" normalizeH="0" baseline="0" dirty="0">
                <a:ln>
                  <a:noFill/>
                </a:ln>
                <a:effectLst/>
                <a:latin typeface="+mn-lt"/>
              </a:rPr>
              <a:t>Hours of Operation:</a:t>
            </a:r>
            <a:endParaRPr kumimoji="0" lang="en-US" altLang="en-US" b="0" i="0" u="none" strike="noStrike" cap="none" normalizeH="0" baseline="0" dirty="0">
              <a:ln>
                <a:noFill/>
              </a:ln>
              <a:effectLst/>
              <a:latin typeface="+mn-lt"/>
            </a:endParaRPr>
          </a:p>
          <a:p>
            <a:pPr marR="0" lvl="0" defTabSz="914400" eaLnBrk="1" fontAlgn="base" hangingPunct="1">
              <a:lnSpc>
                <a:spcPct val="90000"/>
              </a:lnSpc>
              <a:spcBef>
                <a:spcPct val="0"/>
              </a:spcBef>
              <a:spcAft>
                <a:spcPts val="600"/>
              </a:spcAft>
              <a:buClr>
                <a:schemeClr val="accent1">
                  <a:lumMod val="75000"/>
                </a:schemeClr>
              </a:buClr>
              <a:buSzPct val="85000"/>
              <a:tabLst/>
            </a:pPr>
            <a:r>
              <a:rPr kumimoji="0" lang="en-US" altLang="en-US" b="0" i="0" u="none" strike="noStrike" cap="none" normalizeH="0" baseline="0" dirty="0">
                <a:ln>
                  <a:noFill/>
                </a:ln>
                <a:effectLst/>
                <a:latin typeface="+mn-lt"/>
              </a:rPr>
              <a:t>Monday - Friday</a:t>
            </a:r>
            <a:br>
              <a:rPr kumimoji="0" lang="en-US" altLang="en-US" b="0" i="0" u="none" strike="noStrike" cap="none" normalizeH="0" baseline="0" dirty="0">
                <a:ln>
                  <a:noFill/>
                </a:ln>
                <a:effectLst/>
                <a:latin typeface="+mn-lt"/>
              </a:rPr>
            </a:br>
            <a:r>
              <a:rPr kumimoji="0" lang="en-US" altLang="en-US" b="0" i="0" u="none" strike="noStrike" cap="none" normalizeH="0" baseline="0" dirty="0">
                <a:ln>
                  <a:noFill/>
                </a:ln>
                <a:effectLst/>
                <a:latin typeface="+mn-lt"/>
              </a:rPr>
              <a:t>8:30am - 4:30pm</a:t>
            </a:r>
          </a:p>
        </p:txBody>
      </p:sp>
      <p:graphicFrame>
        <p:nvGraphicFramePr>
          <p:cNvPr id="4" name="Content Placeholder 3">
            <a:extLst>
              <a:ext uri="{FF2B5EF4-FFF2-40B4-BE49-F238E27FC236}">
                <a16:creationId xmlns:a16="http://schemas.microsoft.com/office/drawing/2014/main" id="{6198FA95-8456-F888-D303-F6211D90ECDC}"/>
              </a:ext>
            </a:extLst>
          </p:cNvPr>
          <p:cNvGraphicFramePr>
            <a:graphicFrameLocks noGrp="1"/>
          </p:cNvGraphicFramePr>
          <p:nvPr>
            <p:ph idx="1"/>
          </p:nvPr>
        </p:nvGraphicFramePr>
        <p:xfrm>
          <a:off x="633999" y="2829387"/>
          <a:ext cx="5112462" cy="1209488"/>
        </p:xfrm>
        <a:graphic>
          <a:graphicData uri="http://schemas.openxmlformats.org/drawingml/2006/table">
            <a:tbl>
              <a:tblPr/>
              <a:tblGrid>
                <a:gridCol w="1218827">
                  <a:extLst>
                    <a:ext uri="{9D8B030D-6E8A-4147-A177-3AD203B41FA5}">
                      <a16:colId xmlns:a16="http://schemas.microsoft.com/office/drawing/2014/main" val="2108122407"/>
                    </a:ext>
                  </a:extLst>
                </a:gridCol>
                <a:gridCol w="2548885">
                  <a:extLst>
                    <a:ext uri="{9D8B030D-6E8A-4147-A177-3AD203B41FA5}">
                      <a16:colId xmlns:a16="http://schemas.microsoft.com/office/drawing/2014/main" val="526132608"/>
                    </a:ext>
                  </a:extLst>
                </a:gridCol>
                <a:gridCol w="1344750">
                  <a:extLst>
                    <a:ext uri="{9D8B030D-6E8A-4147-A177-3AD203B41FA5}">
                      <a16:colId xmlns:a16="http://schemas.microsoft.com/office/drawing/2014/main" val="1262859769"/>
                    </a:ext>
                  </a:extLst>
                </a:gridCol>
              </a:tblGrid>
              <a:tr h="264753">
                <a:tc>
                  <a:txBody>
                    <a:bodyPr/>
                    <a:lstStyle/>
                    <a:p>
                      <a:pPr algn="ctr" fontAlgn="ctr">
                        <a:spcBef>
                          <a:spcPts val="0"/>
                        </a:spcBef>
                        <a:spcAft>
                          <a:spcPts val="0"/>
                        </a:spcAft>
                      </a:pPr>
                      <a:r>
                        <a:rPr lang="en-CA" sz="1500" b="1" i="0" u="none" strike="noStrike">
                          <a:effectLst/>
                          <a:latin typeface="Open Sans" panose="020B0606030504020204" pitchFamily="34" charset="0"/>
                        </a:rPr>
                        <a:t>TRAFALGAR</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DAVIS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1" i="0" u="none" strike="noStrike">
                          <a:effectLst/>
                          <a:latin typeface="Open Sans" panose="020B0606030504020204" pitchFamily="34" charset="0"/>
                        </a:rPr>
                        <a:t>HMC</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3230491904"/>
                  </a:ext>
                </a:extLst>
              </a:tr>
              <a:tr h="944735">
                <a:tc>
                  <a:txBody>
                    <a:bodyPr/>
                    <a:lstStyle/>
                    <a:p>
                      <a:pPr algn="ctr" fontAlgn="ctr">
                        <a:spcBef>
                          <a:spcPts val="0"/>
                        </a:spcBef>
                        <a:spcAft>
                          <a:spcPts val="0"/>
                        </a:spcAft>
                      </a:pPr>
                      <a:r>
                        <a:rPr lang="en-CA" sz="1500" b="0" i="0" u="none" strike="noStrike">
                          <a:effectLst/>
                          <a:latin typeface="Open Sans" panose="020B0606030504020204" pitchFamily="34" charset="0"/>
                        </a:rPr>
                        <a:t>A134a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(Near Tim Hortons)</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B-Wing,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the Centre for Student Success, Rm. B230)</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tc>
                  <a:txBody>
                    <a:bodyPr/>
                    <a:lstStyle/>
                    <a:p>
                      <a:pPr algn="ctr" fontAlgn="ctr">
                        <a:spcBef>
                          <a:spcPts val="0"/>
                        </a:spcBef>
                        <a:spcAft>
                          <a:spcPts val="0"/>
                        </a:spcAft>
                      </a:pPr>
                      <a:r>
                        <a:rPr lang="en-CA" sz="1500" b="0" i="0" u="none" strike="noStrike">
                          <a:effectLst/>
                          <a:latin typeface="Open Sans" panose="020B0606030504020204" pitchFamily="34" charset="0"/>
                        </a:rPr>
                        <a:t>A-Wing, Main Entrance area</a:t>
                      </a:r>
                      <a:br>
                        <a:rPr lang="en-CA" sz="1500" b="0" i="0" u="none" strike="noStrike">
                          <a:effectLst/>
                          <a:latin typeface="Open Sans" panose="020B0606030504020204" pitchFamily="34" charset="0"/>
                        </a:rPr>
                      </a:br>
                      <a:r>
                        <a:rPr lang="en-CA" sz="1500" b="0" i="0" u="none" strike="noStrike">
                          <a:effectLst/>
                          <a:latin typeface="Open Sans" panose="020B0606030504020204" pitchFamily="34" charset="0"/>
                        </a:rPr>
                        <a:t>(In front of Rm. A147)</a:t>
                      </a:r>
                      <a:endParaRPr lang="en-CA" sz="1500" b="0" i="0" u="none" strike="noStrike">
                        <a:effectLst/>
                        <a:latin typeface="Arial" panose="020B0604020202020204" pitchFamily="34" charset="0"/>
                      </a:endParaRPr>
                    </a:p>
                  </a:txBody>
                  <a:tcPr marL="7870" marR="7870" marT="7870" marB="0" anchor="ctr">
                    <a:lnL w="6350" cap="flat" cmpd="sng" algn="ctr">
                      <a:solidFill>
                        <a:srgbClr val="EFEFEF"/>
                      </a:solidFill>
                      <a:prstDash val="solid"/>
                      <a:round/>
                      <a:headEnd type="none" w="med" len="med"/>
                      <a:tailEnd type="none" w="med" len="med"/>
                    </a:lnL>
                    <a:lnR w="6350" cap="flat" cmpd="sng" algn="ctr">
                      <a:solidFill>
                        <a:srgbClr val="EFEFEF"/>
                      </a:solidFill>
                      <a:prstDash val="solid"/>
                      <a:round/>
                      <a:headEnd type="none" w="med" len="med"/>
                      <a:tailEnd type="none" w="med" len="med"/>
                    </a:lnR>
                    <a:lnT w="6350" cap="flat" cmpd="sng" algn="ctr">
                      <a:solidFill>
                        <a:srgbClr val="EFEFEF"/>
                      </a:solidFill>
                      <a:prstDash val="solid"/>
                      <a:round/>
                      <a:headEnd type="none" w="med" len="med"/>
                      <a:tailEnd type="none" w="med" len="med"/>
                    </a:lnT>
                    <a:lnB w="6350" cap="flat" cmpd="sng" algn="ctr">
                      <a:solidFill>
                        <a:srgbClr val="EFEFEF"/>
                      </a:solidFill>
                      <a:prstDash val="solid"/>
                      <a:round/>
                      <a:headEnd type="none" w="med" len="med"/>
                      <a:tailEnd type="none" w="med" len="med"/>
                    </a:lnB>
                    <a:noFill/>
                  </a:tcPr>
                </a:tc>
                <a:extLst>
                  <a:ext uri="{0D108BD9-81ED-4DB2-BD59-A6C34878D82A}">
                    <a16:rowId xmlns:a16="http://schemas.microsoft.com/office/drawing/2014/main" val="2810158720"/>
                  </a:ext>
                </a:extLst>
              </a:tr>
            </a:tbl>
          </a:graphicData>
        </a:graphic>
      </p:graphicFrame>
      <p:pic>
        <p:nvPicPr>
          <p:cNvPr id="26" name="Audio 25">
            <a:hlinkClick r:id="" action="ppaction://media"/>
            <a:extLst>
              <a:ext uri="{FF2B5EF4-FFF2-40B4-BE49-F238E27FC236}">
                <a16:creationId xmlns:a16="http://schemas.microsoft.com/office/drawing/2014/main" id="{D656081B-0C87-88B9-50D4-50DD569884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752085"/>
      </p:ext>
    </p:extLst>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46-6828-EA85-7A75-A977EF545B7F}"/>
              </a:ext>
            </a:extLst>
          </p:cNvPr>
          <p:cNvSpPr>
            <a:spLocks noGrp="1"/>
          </p:cNvSpPr>
          <p:nvPr>
            <p:ph type="title"/>
          </p:nvPr>
        </p:nvSpPr>
        <p:spPr/>
        <p:txBody>
          <a:bodyPr/>
          <a:lstStyle/>
          <a:p>
            <a:r>
              <a:rPr lang="en-CA" dirty="0">
                <a:solidFill>
                  <a:srgbClr val="414A51"/>
                </a:solidFill>
                <a:latin typeface="aktiv-grotesk"/>
              </a:rPr>
              <a:t>The system gives me an error message and won’t allow me to enrol. Why?</a:t>
            </a:r>
          </a:p>
        </p:txBody>
      </p:sp>
      <p:sp>
        <p:nvSpPr>
          <p:cNvPr id="3" name="Content Placeholder 2">
            <a:extLst>
              <a:ext uri="{FF2B5EF4-FFF2-40B4-BE49-F238E27FC236}">
                <a16:creationId xmlns:a16="http://schemas.microsoft.com/office/drawing/2014/main" id="{4B246703-DCEC-33EE-111C-ABF872AA4619}"/>
              </a:ext>
            </a:extLst>
          </p:cNvPr>
          <p:cNvSpPr>
            <a:spLocks noGrp="1"/>
          </p:cNvSpPr>
          <p:nvPr>
            <p:ph idx="1"/>
          </p:nvPr>
        </p:nvSpPr>
        <p:spPr>
          <a:xfrm>
            <a:off x="1069848" y="2093976"/>
            <a:ext cx="10058400" cy="4050792"/>
          </a:xfrm>
        </p:spPr>
        <p:txBody>
          <a:bodyPr/>
          <a:lstStyle/>
          <a:p>
            <a:pPr marL="457200" indent="-457200">
              <a:buFont typeface="+mj-lt"/>
              <a:buAutoNum type="arabicPeriod"/>
            </a:pPr>
            <a:r>
              <a:rPr lang="en-CA" sz="2400" b="1" dirty="0"/>
              <a:t>Class is Full</a:t>
            </a:r>
          </a:p>
          <a:p>
            <a:pPr marL="457200" indent="-457200">
              <a:buFont typeface="+mj-lt"/>
              <a:buAutoNum type="arabicPeriod"/>
            </a:pPr>
            <a:r>
              <a:rPr lang="en-CA" sz="2400" b="1" dirty="0"/>
              <a:t>Time Conflicts</a:t>
            </a:r>
          </a:p>
          <a:p>
            <a:pPr marL="457200" indent="-457200">
              <a:buFont typeface="+mj-lt"/>
              <a:buAutoNum type="arabicPeriod"/>
            </a:pPr>
            <a:r>
              <a:rPr lang="en-CA" sz="2400" b="1" dirty="0"/>
              <a:t>Maximum Load Exceeded</a:t>
            </a:r>
          </a:p>
          <a:p>
            <a:pPr marL="457200" indent="-457200">
              <a:buFont typeface="+mj-lt"/>
              <a:buAutoNum type="arabicPeriod"/>
            </a:pPr>
            <a:r>
              <a:rPr lang="en-CA" sz="2400" b="1" dirty="0"/>
              <a:t>Financial Hold</a:t>
            </a:r>
          </a:p>
          <a:p>
            <a:pPr marL="457200" indent="-457200">
              <a:buFont typeface="+mj-lt"/>
              <a:buAutoNum type="arabicPeriod"/>
            </a:pPr>
            <a:r>
              <a:rPr lang="en-CA" sz="2400" b="1" dirty="0"/>
              <a:t>No Study Permit Hold</a:t>
            </a:r>
          </a:p>
          <a:p>
            <a:pPr marL="457200" indent="-457200">
              <a:buFont typeface="+mj-lt"/>
              <a:buAutoNum type="arabicPeriod"/>
            </a:pPr>
            <a:r>
              <a:rPr lang="en-CA" sz="2400" b="1" dirty="0"/>
              <a:t>Not Enrolled in Term</a:t>
            </a:r>
          </a:p>
          <a:p>
            <a:pPr marL="457200" indent="-457200">
              <a:buFont typeface="+mj-lt"/>
              <a:buAutoNum type="arabicPeriod"/>
            </a:pPr>
            <a:r>
              <a:rPr lang="en-CA" sz="2400" b="1" dirty="0"/>
              <a:t>Lecture/Lab Courses</a:t>
            </a:r>
          </a:p>
          <a:p>
            <a:endParaRPr lang="en-CA" dirty="0"/>
          </a:p>
          <a:p>
            <a:endParaRPr lang="en-CA" dirty="0"/>
          </a:p>
        </p:txBody>
      </p:sp>
      <p:pic>
        <p:nvPicPr>
          <p:cNvPr id="13" name="Audio 12">
            <a:hlinkClick r:id="" action="ppaction://media"/>
            <a:extLst>
              <a:ext uri="{FF2B5EF4-FFF2-40B4-BE49-F238E27FC236}">
                <a16:creationId xmlns:a16="http://schemas.microsoft.com/office/drawing/2014/main" id="{EF687D85-FC35-7574-4162-02DE56E34D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245781"/>
      </p:ext>
    </p:extLst>
  </p:cSld>
  <p:clrMapOvr>
    <a:masterClrMapping/>
  </p:clrMapOvr>
  <mc:AlternateContent xmlns:mc="http://schemas.openxmlformats.org/markup-compatibility/2006" xmlns:p14="http://schemas.microsoft.com/office/powerpoint/2010/main">
    <mc:Choice Requires="p14">
      <p:transition spd="slow" p14:dur="2000" advTm="32887"/>
    </mc:Choice>
    <mc:Fallback xmlns="">
      <p:transition spd="slow" advTm="3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A968-7494-ACFD-E228-708215FF8DF8}"/>
              </a:ext>
            </a:extLst>
          </p:cNvPr>
          <p:cNvSpPr>
            <a:spLocks noGrp="1"/>
          </p:cNvSpPr>
          <p:nvPr>
            <p:ph type="title"/>
          </p:nvPr>
        </p:nvSpPr>
        <p:spPr/>
        <p:txBody>
          <a:bodyPr/>
          <a:lstStyle/>
          <a:p>
            <a:r>
              <a:rPr lang="en-CA" dirty="0">
                <a:solidFill>
                  <a:srgbClr val="414A51"/>
                </a:solidFill>
                <a:latin typeface="aktiv-grotesk"/>
              </a:rPr>
              <a:t>ERROR: The class you want is full</a:t>
            </a:r>
          </a:p>
        </p:txBody>
      </p:sp>
      <p:sp>
        <p:nvSpPr>
          <p:cNvPr id="3" name="Content Placeholder 2">
            <a:extLst>
              <a:ext uri="{FF2B5EF4-FFF2-40B4-BE49-F238E27FC236}">
                <a16:creationId xmlns:a16="http://schemas.microsoft.com/office/drawing/2014/main" id="{7A4A551E-621B-2D15-A76B-9A3A0E2EF5D4}"/>
              </a:ext>
            </a:extLst>
          </p:cNvPr>
          <p:cNvSpPr>
            <a:spLocks noGrp="1"/>
          </p:cNvSpPr>
          <p:nvPr>
            <p:ph idx="1"/>
          </p:nvPr>
        </p:nvSpPr>
        <p:spPr/>
        <p:txBody>
          <a:bodyPr/>
          <a:lstStyle/>
          <a:p>
            <a:endParaRPr lang="en-CA" dirty="0"/>
          </a:p>
          <a:p>
            <a:endParaRPr lang="en-CA" sz="2400" dirty="0">
              <a:solidFill>
                <a:srgbClr val="414A51"/>
              </a:solidFill>
              <a:latin typeface="aktiv-grotesk"/>
            </a:endParaRPr>
          </a:p>
          <a:p>
            <a:r>
              <a:rPr lang="en-CA" sz="2400" dirty="0">
                <a:solidFill>
                  <a:srgbClr val="414A51"/>
                </a:solidFill>
                <a:latin typeface="aktiv-grotesk"/>
              </a:rPr>
              <a:t>Once a class is full, you can monitor the class enrollment to see if a space opens up, but make sure that you enroll in another class in the meantime. Many of the GenEd courses fill quickly, so </a:t>
            </a:r>
            <a:r>
              <a:rPr lang="en-CA" sz="2400" dirty="0">
                <a:solidFill>
                  <a:srgbClr val="414A51"/>
                </a:solidFill>
                <a:latin typeface="aktiv-grotesk"/>
                <a:hlinkClick r:id="rId5">
                  <a:extLst>
                    <a:ext uri="{A12FA001-AC4F-418D-AE19-62706E023703}">
                      <ahyp:hlinkClr xmlns:ahyp="http://schemas.microsoft.com/office/drawing/2018/hyperlinkcolor" val="tx"/>
                    </a:ext>
                  </a:extLst>
                </a:hlinkClick>
              </a:rPr>
              <a:t>register early</a:t>
            </a:r>
            <a:r>
              <a:rPr lang="en-CA" sz="2400" dirty="0">
                <a:solidFill>
                  <a:srgbClr val="414A51"/>
                </a:solidFill>
                <a:latin typeface="aktiv-grotesk"/>
              </a:rPr>
              <a:t> to give yourself the most options to pick from.</a:t>
            </a:r>
          </a:p>
        </p:txBody>
      </p:sp>
      <p:pic>
        <p:nvPicPr>
          <p:cNvPr id="9" name="Audio 8">
            <a:hlinkClick r:id="" action="ppaction://media"/>
            <a:extLst>
              <a:ext uri="{FF2B5EF4-FFF2-40B4-BE49-F238E27FC236}">
                <a16:creationId xmlns:a16="http://schemas.microsoft.com/office/drawing/2014/main" id="{DD92B7DD-2525-C54D-9CB4-2C7C014CA3D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9005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566"/>
    </mc:Choice>
    <mc:Fallback xmlns="">
      <p:transition spd="slow" advTm="1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8260-5E38-F51C-35A8-3E1BFF1DAF53}"/>
              </a:ext>
            </a:extLst>
          </p:cNvPr>
          <p:cNvSpPr>
            <a:spLocks noGrp="1"/>
          </p:cNvSpPr>
          <p:nvPr>
            <p:ph type="title"/>
          </p:nvPr>
        </p:nvSpPr>
        <p:spPr/>
        <p:txBody>
          <a:bodyPr/>
          <a:lstStyle/>
          <a:p>
            <a:r>
              <a:rPr lang="en-CA" dirty="0">
                <a:solidFill>
                  <a:srgbClr val="414A51"/>
                </a:solidFill>
                <a:latin typeface="aktiv-grotesk"/>
              </a:rPr>
              <a:t>ERROR: Time conflict</a:t>
            </a:r>
          </a:p>
        </p:txBody>
      </p:sp>
      <p:sp>
        <p:nvSpPr>
          <p:cNvPr id="3" name="Content Placeholder 2">
            <a:extLst>
              <a:ext uri="{FF2B5EF4-FFF2-40B4-BE49-F238E27FC236}">
                <a16:creationId xmlns:a16="http://schemas.microsoft.com/office/drawing/2014/main" id="{A14D0ABC-77A2-E654-4ECA-9176BCF557FF}"/>
              </a:ext>
            </a:extLst>
          </p:cNvPr>
          <p:cNvSpPr>
            <a:spLocks noGrp="1"/>
          </p:cNvSpPr>
          <p:nvPr>
            <p:ph idx="1"/>
          </p:nvPr>
        </p:nvSpPr>
        <p:spPr/>
        <p:txBody>
          <a:bodyPr>
            <a:normAutofit fontScale="92500" lnSpcReduction="20000"/>
          </a:bodyPr>
          <a:lstStyle/>
          <a:p>
            <a:pPr marL="0" indent="0">
              <a:buNone/>
            </a:pPr>
            <a:endParaRPr lang="en-CA"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You may need to edit your schedule to resolve time conflicts. Classes cannot overlap.</a:t>
            </a:r>
          </a:p>
          <a:p>
            <a:pPr marL="0" indent="0">
              <a:buNone/>
            </a:pPr>
            <a:endParaRPr lang="en-CA" sz="2200"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Be sure to account for adequate travel time between classes if you have a hybrid schedule of virtual and in-person classes; or a cross-campus schedule.</a:t>
            </a:r>
          </a:p>
          <a:p>
            <a:endParaRPr lang="en-CA" sz="2200" dirty="0">
              <a:solidFill>
                <a:srgbClr val="333333"/>
              </a:solidFill>
              <a:latin typeface="Arial" panose="020B0604020202020204" pitchFamily="34" charset="0"/>
            </a:endParaRPr>
          </a:p>
          <a:p>
            <a:pPr marL="0" indent="0" algn="l">
              <a:buNone/>
            </a:pPr>
            <a:r>
              <a:rPr lang="en-CA" sz="2200" dirty="0">
                <a:solidFill>
                  <a:srgbClr val="333333"/>
                </a:solidFill>
                <a:latin typeface="Arial" panose="020B0604020202020204" pitchFamily="34" charset="0"/>
              </a:rPr>
              <a:t>Students can swap a class for the same class at a different time or day.</a:t>
            </a:r>
          </a:p>
          <a:p>
            <a:pPr marL="0" indent="0">
              <a:buNone/>
            </a:pPr>
            <a:endParaRPr lang="en-CA" sz="2200" dirty="0">
              <a:solidFill>
                <a:srgbClr val="333333"/>
              </a:solidFill>
              <a:latin typeface="Arial" panose="020B0604020202020204" pitchFamily="34" charset="0"/>
            </a:endParaRPr>
          </a:p>
          <a:p>
            <a:pPr marL="0" indent="0">
              <a:buNone/>
            </a:pPr>
            <a:r>
              <a:rPr lang="en-CA" sz="2200" dirty="0">
                <a:solidFill>
                  <a:srgbClr val="333333"/>
                </a:solidFill>
                <a:latin typeface="Arial" panose="020B0604020202020204" pitchFamily="34" charset="0"/>
              </a:rPr>
              <a:t>Search for other class sections to swap to that fit your schedule. If the search returns no classes, you may need to widen your search criteria or no classes with free places are currently available. Click the "View All" link in enrollment shopping cart to see additional classes.</a:t>
            </a:r>
          </a:p>
          <a:p>
            <a:endParaRPr lang="en-CA" dirty="0"/>
          </a:p>
        </p:txBody>
      </p:sp>
      <p:pic>
        <p:nvPicPr>
          <p:cNvPr id="9" name="Audio 8">
            <a:hlinkClick r:id="" action="ppaction://media"/>
            <a:extLst>
              <a:ext uri="{FF2B5EF4-FFF2-40B4-BE49-F238E27FC236}">
                <a16:creationId xmlns:a16="http://schemas.microsoft.com/office/drawing/2014/main" id="{3D857BDE-85DC-3008-6128-842F39D83DF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966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107"/>
    </mc:Choice>
    <mc:Fallback xmlns="">
      <p:transition spd="slow" advTm="4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0A6B-6D40-96C5-1368-C21560A40D4C}"/>
              </a:ext>
            </a:extLst>
          </p:cNvPr>
          <p:cNvSpPr>
            <a:spLocks noGrp="1"/>
          </p:cNvSpPr>
          <p:nvPr>
            <p:ph type="title"/>
          </p:nvPr>
        </p:nvSpPr>
        <p:spPr/>
        <p:txBody>
          <a:bodyPr/>
          <a:lstStyle/>
          <a:p>
            <a:r>
              <a:rPr lang="en-CA" dirty="0">
                <a:solidFill>
                  <a:srgbClr val="414A51"/>
                </a:solidFill>
                <a:latin typeface="aktiv-grotesk"/>
              </a:rPr>
              <a:t>ERROR: Maximum load exceeded</a:t>
            </a:r>
          </a:p>
        </p:txBody>
      </p:sp>
      <p:sp>
        <p:nvSpPr>
          <p:cNvPr id="3" name="Content Placeholder 2">
            <a:extLst>
              <a:ext uri="{FF2B5EF4-FFF2-40B4-BE49-F238E27FC236}">
                <a16:creationId xmlns:a16="http://schemas.microsoft.com/office/drawing/2014/main" id="{77B1F4E8-53D3-2988-EDCB-E2F3E8AF2ED5}"/>
              </a:ext>
            </a:extLst>
          </p:cNvPr>
          <p:cNvSpPr>
            <a:spLocks noGrp="1"/>
          </p:cNvSpPr>
          <p:nvPr>
            <p:ph idx="1"/>
          </p:nvPr>
        </p:nvSpPr>
        <p:spPr>
          <a:xfrm>
            <a:off x="1097280" y="1737360"/>
            <a:ext cx="10058400" cy="4834037"/>
          </a:xfrm>
        </p:spPr>
        <p:txBody>
          <a:bodyPr>
            <a:noAutofit/>
          </a:bodyPr>
          <a:lstStyle/>
          <a:p>
            <a:pPr marL="365760" indent="0" fontAlgn="base">
              <a:lnSpc>
                <a:spcPct val="107000"/>
              </a:lnSpc>
              <a:spcAft>
                <a:spcPts val="800"/>
              </a:spcAft>
              <a:buNone/>
            </a:pPr>
            <a:r>
              <a:rPr lang="en-CA" b="1" kern="0" dirty="0">
                <a:effectLst/>
                <a:latin typeface="Calibri" panose="020F0502020204030204" pitchFamily="34" charset="0"/>
                <a:ea typeface="Times New Roman" panose="02020603050405020304" pitchFamily="18" charset="0"/>
                <a:cs typeface="Calibri" panose="020F0502020204030204" pitchFamily="34" charset="0"/>
              </a:rPr>
              <a:t>All full-time, postsecondary students may take additional courses in conjunction with their regular curriculum at Sheridan, providing they meet course prerequisites and satisfy any co-requisites concurrently: </a:t>
            </a:r>
            <a:endParaRPr lang="en-CA" b="1"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Students may take additional courses beyond their full course load, if there is space available. Additional fees will apply.  </a:t>
            </a:r>
          </a:p>
          <a:p>
            <a:pPr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If you are taking a course for a future term, you will still be charged full-time fees that term. </a:t>
            </a:r>
            <a:endParaRPr lang="en-CA" kern="100" dirty="0">
              <a:effectLst/>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Aft>
                <a:spcPts val="800"/>
              </a:spcAft>
              <a:buSzPts val="1000"/>
              <a:buFont typeface="Arial" panose="020B0604020202020204" pitchFamily="34" charset="0"/>
              <a:buChar char="•"/>
              <a:tabLst>
                <a:tab pos="457200" algn="l"/>
              </a:tabLst>
            </a:pPr>
            <a:r>
              <a:rPr lang="en-CA" kern="0" dirty="0">
                <a:effectLst/>
                <a:latin typeface="Calibri" panose="020F0502020204030204" pitchFamily="34" charset="0"/>
                <a:ea typeface="Times New Roman" panose="02020603050405020304" pitchFamily="18" charset="0"/>
                <a:cs typeface="Calibri" panose="020F0502020204030204" pitchFamily="34" charset="0"/>
              </a:rPr>
              <a:t>Students may replace courses for which they have been granted Advanced Standing or Prior Learning Assessment with courses of equal credit value, if space is available. These substitutions must be made within the same term; credit values/courses cannot be transferred to subsequent terms. Additional fees may apply. </a:t>
            </a:r>
          </a:p>
          <a:p>
            <a:pPr marL="0" lvl="0" indent="0" algn="ctr" fontAlgn="base">
              <a:lnSpc>
                <a:spcPct val="107000"/>
              </a:lnSpc>
              <a:spcAft>
                <a:spcPts val="800"/>
              </a:spcAft>
              <a:buSzPts val="1000"/>
              <a:buNone/>
              <a:tabLst>
                <a:tab pos="457200" algn="l"/>
              </a:tabLst>
            </a:pPr>
            <a:r>
              <a:rPr lang="en-CA" b="1" kern="0" dirty="0">
                <a:latin typeface="Calibri" panose="020F0502020204030204" pitchFamily="34" charset="0"/>
                <a:ea typeface="Times New Roman" panose="02020603050405020304" pitchFamily="18" charset="0"/>
                <a:cs typeface="Calibri" panose="020F0502020204030204" pitchFamily="34" charset="0"/>
              </a:rPr>
              <a:t>EMAIL YOUR HOME CAMPUS TO INCREASE YOUR ENROLMENT LIMIT.</a:t>
            </a:r>
            <a:endParaRPr lang="en-CA" b="1" kern="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61913159-6F0E-9549-AB63-47C7632902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0803676"/>
      </p:ext>
    </p:extLst>
  </p:cSld>
  <p:clrMapOvr>
    <a:masterClrMapping/>
  </p:clrMapOvr>
  <mc:AlternateContent xmlns:mc="http://schemas.openxmlformats.org/markup-compatibility/2006" xmlns:p14="http://schemas.microsoft.com/office/powerpoint/2010/main">
    <mc:Choice Requires="p14">
      <p:transition spd="slow" p14:dur="2000" advTm="53399"/>
    </mc:Choice>
    <mc:Fallback xmlns="">
      <p:transition spd="slow" advTm="5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47E2-777C-B5A4-99D2-EF908602D9CE}"/>
              </a:ext>
            </a:extLst>
          </p:cNvPr>
          <p:cNvSpPr>
            <a:spLocks noGrp="1"/>
          </p:cNvSpPr>
          <p:nvPr>
            <p:ph type="title"/>
          </p:nvPr>
        </p:nvSpPr>
        <p:spPr/>
        <p:txBody>
          <a:bodyPr/>
          <a:lstStyle/>
          <a:p>
            <a:r>
              <a:rPr lang="en-CA" dirty="0">
                <a:solidFill>
                  <a:srgbClr val="414A51"/>
                </a:solidFill>
                <a:latin typeface="aktiv-grotesk"/>
              </a:rPr>
              <a:t>ERROR: Financial hold on account</a:t>
            </a:r>
          </a:p>
        </p:txBody>
      </p:sp>
      <p:sp>
        <p:nvSpPr>
          <p:cNvPr id="3" name="Content Placeholder 2">
            <a:extLst>
              <a:ext uri="{FF2B5EF4-FFF2-40B4-BE49-F238E27FC236}">
                <a16:creationId xmlns:a16="http://schemas.microsoft.com/office/drawing/2014/main" id="{16D35DBE-8684-1E39-364F-90BF02C35568}"/>
              </a:ext>
            </a:extLst>
          </p:cNvPr>
          <p:cNvSpPr>
            <a:spLocks noGrp="1"/>
          </p:cNvSpPr>
          <p:nvPr>
            <p:ph idx="1"/>
          </p:nvPr>
        </p:nvSpPr>
        <p:spPr/>
        <p:txBody>
          <a:bodyPr/>
          <a:lstStyle/>
          <a:p>
            <a:r>
              <a:rPr lang="en-CA" sz="2400" b="1" dirty="0">
                <a:latin typeface="aktiv-grotesk"/>
              </a:rPr>
              <a:t>The outstanding balance needs to be paid to access course registration.</a:t>
            </a:r>
            <a:endParaRPr lang="en-CA" sz="2400" b="1" i="0" dirty="0">
              <a:effectLst/>
              <a:latin typeface="aktiv-grotesk"/>
            </a:endParaRPr>
          </a:p>
          <a:p>
            <a:pPr algn="l" fontAlgn="base"/>
            <a:r>
              <a:rPr lang="en-CA" sz="2400" b="0" i="0" dirty="0">
                <a:solidFill>
                  <a:srgbClr val="414A51"/>
                </a:solidFill>
                <a:effectLst/>
                <a:latin typeface="aktiv-grotesk"/>
              </a:rPr>
              <a:t>You can make your payment at a branch of your bank or financial institution, or through your financial institution's automated, telephone or online banking services. Please use Sheridan College as the payee and your Sheridan student number as the account/reference number.</a:t>
            </a:r>
          </a:p>
          <a:p>
            <a:pPr algn="l" fontAlgn="base"/>
            <a:r>
              <a:rPr lang="en-CA" sz="2400" b="0" i="0" dirty="0">
                <a:solidFill>
                  <a:srgbClr val="414A51"/>
                </a:solidFill>
                <a:effectLst/>
                <a:latin typeface="aktiv-grotesk"/>
              </a:rPr>
              <a:t>Make sure you keep a copy of your transaction reference number (for online banking) or your transaction receipt (for in-person banking). </a:t>
            </a:r>
          </a:p>
          <a:p>
            <a:pPr algn="l" fontAlgn="base"/>
            <a:r>
              <a:rPr lang="en-CA" sz="2400" b="0" i="0" dirty="0">
                <a:solidFill>
                  <a:srgbClr val="414A51"/>
                </a:solidFill>
                <a:effectLst/>
                <a:latin typeface="aktiv-grotesk"/>
              </a:rPr>
              <a:t>Once Sheridan receives the payment from your financial institution, it will be confirmed </a:t>
            </a:r>
            <a:r>
              <a:rPr lang="en-CA" sz="2400" dirty="0">
                <a:solidFill>
                  <a:srgbClr val="414A51"/>
                </a:solidFill>
                <a:latin typeface="aktiv-grotesk"/>
              </a:rPr>
              <a:t>in </a:t>
            </a:r>
            <a:r>
              <a:rPr lang="en-CA" sz="2400" dirty="0">
                <a:solidFill>
                  <a:srgbClr val="414A51"/>
                </a:solidFill>
                <a:latin typeface="aktiv-grotesk"/>
                <a:hlinkClick r:id="rId4">
                  <a:extLst>
                    <a:ext uri="{A12FA001-AC4F-418D-AE19-62706E023703}">
                      <ahyp:hlinkClr xmlns:ahyp="http://schemas.microsoft.com/office/drawing/2018/hyperlinkcolor" val="tx"/>
                    </a:ext>
                  </a:extLst>
                </a:hlinkClick>
              </a:rPr>
              <a:t>myStudentCentre</a:t>
            </a:r>
            <a:r>
              <a:rPr lang="en-CA" sz="2400" dirty="0">
                <a:solidFill>
                  <a:srgbClr val="414A51"/>
                </a:solidFill>
                <a:latin typeface="aktiv-grotesk"/>
              </a:rPr>
              <a:t>.</a:t>
            </a:r>
          </a:p>
          <a:p>
            <a:endParaRPr lang="en-CA" dirty="0"/>
          </a:p>
        </p:txBody>
      </p:sp>
      <p:pic>
        <p:nvPicPr>
          <p:cNvPr id="12" name="Audio 11">
            <a:hlinkClick r:id="" action="ppaction://media"/>
            <a:extLst>
              <a:ext uri="{FF2B5EF4-FFF2-40B4-BE49-F238E27FC236}">
                <a16:creationId xmlns:a16="http://schemas.microsoft.com/office/drawing/2014/main" id="{978B7CE8-EE92-B793-EC5E-3645643D41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1678781"/>
      </p:ext>
    </p:extLst>
  </p:cSld>
  <p:clrMapOvr>
    <a:masterClrMapping/>
  </p:clrMapOvr>
  <mc:AlternateContent xmlns:mc="http://schemas.openxmlformats.org/markup-compatibility/2006" xmlns:p14="http://schemas.microsoft.com/office/powerpoint/2010/main">
    <mc:Choice Requires="p14">
      <p:transition spd="slow" p14:dur="2000" advTm="34936"/>
    </mc:Choice>
    <mc:Fallback xmlns="">
      <p:transition spd="slow" advTm="3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EFA9-5743-291E-971F-2908135802A0}"/>
              </a:ext>
            </a:extLst>
          </p:cNvPr>
          <p:cNvSpPr>
            <a:spLocks noGrp="1"/>
          </p:cNvSpPr>
          <p:nvPr>
            <p:ph type="title"/>
          </p:nvPr>
        </p:nvSpPr>
        <p:spPr/>
        <p:txBody>
          <a:bodyPr/>
          <a:lstStyle/>
          <a:p>
            <a:r>
              <a:rPr lang="en-CA" dirty="0">
                <a:solidFill>
                  <a:srgbClr val="414A51"/>
                </a:solidFill>
                <a:latin typeface="aktiv-grotesk"/>
              </a:rPr>
              <a:t>ERROR: No Study Permit Hold</a:t>
            </a:r>
          </a:p>
        </p:txBody>
      </p:sp>
      <p:sp>
        <p:nvSpPr>
          <p:cNvPr id="3" name="Content Placeholder 2">
            <a:extLst>
              <a:ext uri="{FF2B5EF4-FFF2-40B4-BE49-F238E27FC236}">
                <a16:creationId xmlns:a16="http://schemas.microsoft.com/office/drawing/2014/main" id="{3FE2D755-4FD4-89CD-2DFD-1F7F3BE36E27}"/>
              </a:ext>
            </a:extLst>
          </p:cNvPr>
          <p:cNvSpPr>
            <a:spLocks noGrp="1"/>
          </p:cNvSpPr>
          <p:nvPr>
            <p:ph idx="1"/>
          </p:nvPr>
        </p:nvSpPr>
        <p:spPr/>
        <p:txBody>
          <a:bodyPr>
            <a:normAutofit lnSpcReduction="10000"/>
          </a:bodyPr>
          <a:lstStyle/>
          <a:p>
            <a:r>
              <a:rPr lang="en-CA" sz="2800" b="0" i="0" dirty="0">
                <a:solidFill>
                  <a:srgbClr val="414A51"/>
                </a:solidFill>
                <a:effectLst/>
                <a:latin typeface="aktiv-grotesk"/>
              </a:rPr>
              <a:t>Proof of your study permit approval will be required for the course registration.</a:t>
            </a:r>
          </a:p>
          <a:p>
            <a:endParaRPr lang="en-CA" sz="2800" dirty="0">
              <a:solidFill>
                <a:srgbClr val="414A51"/>
              </a:solidFill>
              <a:latin typeface="aktiv-grotesk"/>
            </a:endParaRPr>
          </a:p>
          <a:p>
            <a:r>
              <a:rPr lang="en-CA" sz="2800" dirty="0">
                <a:solidFill>
                  <a:srgbClr val="414A51"/>
                </a:solidFill>
                <a:latin typeface="aktiv-grotesk"/>
              </a:rPr>
              <a:t>You may make a </a:t>
            </a:r>
            <a:r>
              <a:rPr lang="en-CA" sz="2800" dirty="0">
                <a:solidFill>
                  <a:srgbClr val="414A51"/>
                </a:solidFill>
                <a:latin typeface="aktiv-grotesk"/>
                <a:hlinkClick r:id="rId4">
                  <a:extLst>
                    <a:ext uri="{A12FA001-AC4F-418D-AE19-62706E023703}">
                      <ahyp:hlinkClr xmlns:ahyp="http://schemas.microsoft.com/office/drawing/2018/hyperlinkcolor" val="tx"/>
                    </a:ext>
                  </a:extLst>
                </a:hlinkClick>
              </a:rPr>
              <a:t>virtual appointment</a:t>
            </a:r>
            <a:r>
              <a:rPr lang="en-CA" sz="2800" dirty="0">
                <a:solidFill>
                  <a:srgbClr val="414A51"/>
                </a:solidFill>
                <a:latin typeface="aktiv-grotesk"/>
              </a:rPr>
              <a:t> or an in- person appointment (</a:t>
            </a:r>
            <a:r>
              <a:rPr lang="en-CA" sz="2800" dirty="0">
                <a:solidFill>
                  <a:srgbClr val="414A51"/>
                </a:solidFill>
                <a:latin typeface="aktiv-grotesk"/>
                <a:hlinkClick r:id="rId5">
                  <a:extLst>
                    <a:ext uri="{A12FA001-AC4F-418D-AE19-62706E023703}">
                      <ahyp:hlinkClr xmlns:ahyp="http://schemas.microsoft.com/office/drawing/2018/hyperlinkcolor" val="tx"/>
                    </a:ext>
                  </a:extLst>
                </a:hlinkClick>
              </a:rPr>
              <a:t>Davis Campus</a:t>
            </a:r>
            <a:r>
              <a:rPr lang="en-CA" sz="2800" dirty="0">
                <a:solidFill>
                  <a:srgbClr val="414A51"/>
                </a:solidFill>
                <a:latin typeface="aktiv-grotesk"/>
              </a:rPr>
              <a:t>, </a:t>
            </a:r>
            <a:r>
              <a:rPr lang="en-CA" sz="2800" dirty="0">
                <a:solidFill>
                  <a:srgbClr val="414A51"/>
                </a:solidFill>
                <a:latin typeface="aktiv-grotesk"/>
                <a:hlinkClick r:id="rId6">
                  <a:extLst>
                    <a:ext uri="{A12FA001-AC4F-418D-AE19-62706E023703}">
                      <ahyp:hlinkClr xmlns:ahyp="http://schemas.microsoft.com/office/drawing/2018/hyperlinkcolor" val="tx"/>
                    </a:ext>
                  </a:extLst>
                </a:hlinkClick>
              </a:rPr>
              <a:t>HMC Campus</a:t>
            </a:r>
            <a:r>
              <a:rPr lang="en-CA" sz="2800" dirty="0">
                <a:solidFill>
                  <a:srgbClr val="414A51"/>
                </a:solidFill>
                <a:latin typeface="aktiv-grotesk"/>
              </a:rPr>
              <a:t>, </a:t>
            </a:r>
            <a:r>
              <a:rPr lang="en-CA" sz="2800" dirty="0">
                <a:solidFill>
                  <a:srgbClr val="414A51"/>
                </a:solidFill>
                <a:latin typeface="aktiv-grotesk"/>
                <a:hlinkClick r:id="rId7">
                  <a:extLst>
                    <a:ext uri="{A12FA001-AC4F-418D-AE19-62706E023703}">
                      <ahyp:hlinkClr xmlns:ahyp="http://schemas.microsoft.com/office/drawing/2018/hyperlinkcolor" val="tx"/>
                    </a:ext>
                  </a:extLst>
                </a:hlinkClick>
              </a:rPr>
              <a:t>Trafalgar Campus</a:t>
            </a:r>
            <a:r>
              <a:rPr lang="en-CA" sz="2800" dirty="0">
                <a:solidFill>
                  <a:srgbClr val="414A51"/>
                </a:solidFill>
                <a:latin typeface="aktiv-grotesk"/>
              </a:rPr>
              <a:t>) with one of our International Student Advisors to seek additional assistance.</a:t>
            </a:r>
          </a:p>
          <a:p>
            <a:endParaRPr lang="en-CA" sz="2800" dirty="0">
              <a:solidFill>
                <a:srgbClr val="414A51"/>
              </a:solidFill>
              <a:latin typeface="aktiv-grotesk"/>
            </a:endParaRPr>
          </a:p>
          <a:p>
            <a:r>
              <a:rPr lang="en-CA" sz="2800" dirty="0">
                <a:solidFill>
                  <a:srgbClr val="414A51"/>
                </a:solidFill>
                <a:latin typeface="aktiv-grotesk"/>
              </a:rPr>
              <a:t>You can also email </a:t>
            </a:r>
            <a:r>
              <a:rPr lang="en-CA" sz="2800" dirty="0">
                <a:solidFill>
                  <a:srgbClr val="414A51"/>
                </a:solidFill>
                <a:latin typeface="aktiv-grotesk"/>
                <a:hlinkClick r:id="rId8">
                  <a:extLst>
                    <a:ext uri="{A12FA001-AC4F-418D-AE19-62706E023703}">
                      <ahyp:hlinkClr xmlns:ahyp="http://schemas.microsoft.com/office/drawing/2018/hyperlinkcolor" val="tx"/>
                    </a:ext>
                  </a:extLst>
                </a:hlinkClick>
              </a:rPr>
              <a:t>askanadvisor@sheridancollege.ca</a:t>
            </a:r>
            <a:r>
              <a:rPr lang="en-CA" sz="2800" dirty="0">
                <a:solidFill>
                  <a:srgbClr val="414A51"/>
                </a:solidFill>
                <a:latin typeface="aktiv-grotesk"/>
              </a:rPr>
              <a:t> with your question. </a:t>
            </a:r>
          </a:p>
          <a:p>
            <a:endParaRPr lang="en-CA" dirty="0"/>
          </a:p>
        </p:txBody>
      </p:sp>
      <p:pic>
        <p:nvPicPr>
          <p:cNvPr id="8" name="Audio 7">
            <a:hlinkClick r:id="" action="ppaction://media"/>
            <a:extLst>
              <a:ext uri="{FF2B5EF4-FFF2-40B4-BE49-F238E27FC236}">
                <a16:creationId xmlns:a16="http://schemas.microsoft.com/office/drawing/2014/main" id="{15F59B8B-6A86-34FB-26AB-C813AD229E0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142453"/>
      </p:ext>
    </p:extLst>
  </p:cSld>
  <p:clrMapOvr>
    <a:masterClrMapping/>
  </p:clrMapOvr>
  <mc:AlternateContent xmlns:mc="http://schemas.openxmlformats.org/markup-compatibility/2006" xmlns:p14="http://schemas.microsoft.com/office/powerpoint/2010/main">
    <mc:Choice Requires="p14">
      <p:transition spd="slow" p14:dur="2000" advTm="23492"/>
    </mc:Choice>
    <mc:Fallback xmlns="">
      <p:transition spd="slow" advTm="2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9CF6-42C7-42A9-CCF8-688A72B49698}"/>
              </a:ext>
            </a:extLst>
          </p:cNvPr>
          <p:cNvSpPr>
            <a:spLocks noGrp="1"/>
          </p:cNvSpPr>
          <p:nvPr>
            <p:ph type="title"/>
          </p:nvPr>
        </p:nvSpPr>
        <p:spPr/>
        <p:txBody>
          <a:bodyPr/>
          <a:lstStyle/>
          <a:p>
            <a:r>
              <a:rPr lang="en-CA" dirty="0">
                <a:solidFill>
                  <a:srgbClr val="414A51"/>
                </a:solidFill>
                <a:latin typeface="aktiv-grotesk"/>
              </a:rPr>
              <a:t>ERROR: Not Enrolled in Term</a:t>
            </a:r>
          </a:p>
        </p:txBody>
      </p:sp>
      <p:sp>
        <p:nvSpPr>
          <p:cNvPr id="3" name="Content Placeholder 2">
            <a:extLst>
              <a:ext uri="{FF2B5EF4-FFF2-40B4-BE49-F238E27FC236}">
                <a16:creationId xmlns:a16="http://schemas.microsoft.com/office/drawing/2014/main" id="{FC8E809E-9F03-352C-91C1-F2FAFECFB51E}"/>
              </a:ext>
            </a:extLst>
          </p:cNvPr>
          <p:cNvSpPr>
            <a:spLocks noGrp="1"/>
          </p:cNvSpPr>
          <p:nvPr>
            <p:ph idx="1"/>
          </p:nvPr>
        </p:nvSpPr>
        <p:spPr/>
        <p:txBody>
          <a:bodyPr>
            <a:normAutofit/>
          </a:bodyPr>
          <a:lstStyle/>
          <a:p>
            <a:r>
              <a:rPr lang="en-CA" dirty="0">
                <a:solidFill>
                  <a:srgbClr val="333333"/>
                </a:solidFill>
                <a:latin typeface="Arial" panose="020B0604020202020204" pitchFamily="34" charset="0"/>
              </a:rPr>
              <a:t>If you are a new domestic student or a returning student, you are required to pay a deposit once per academic year (Fall term).</a:t>
            </a:r>
            <a:endParaRPr lang="en-CA" dirty="0"/>
          </a:p>
        </p:txBody>
      </p:sp>
      <p:pic>
        <p:nvPicPr>
          <p:cNvPr id="9" name="Picture 8">
            <a:extLst>
              <a:ext uri="{FF2B5EF4-FFF2-40B4-BE49-F238E27FC236}">
                <a16:creationId xmlns:a16="http://schemas.microsoft.com/office/drawing/2014/main" id="{46D5561E-C491-81CF-C1E5-F531270DAF2B}"/>
              </a:ext>
            </a:extLst>
          </p:cNvPr>
          <p:cNvPicPr>
            <a:picLocks noChangeAspect="1"/>
          </p:cNvPicPr>
          <p:nvPr/>
        </p:nvPicPr>
        <p:blipFill>
          <a:blip r:embed="rId4"/>
          <a:stretch>
            <a:fillRect/>
          </a:stretch>
        </p:blipFill>
        <p:spPr>
          <a:xfrm>
            <a:off x="1686561" y="2397760"/>
            <a:ext cx="8199120" cy="3820160"/>
          </a:xfrm>
          <a:prstGeom prst="rect">
            <a:avLst/>
          </a:prstGeom>
        </p:spPr>
      </p:pic>
      <p:pic>
        <p:nvPicPr>
          <p:cNvPr id="22" name="Audio 21">
            <a:hlinkClick r:id="" action="ppaction://media"/>
            <a:extLst>
              <a:ext uri="{FF2B5EF4-FFF2-40B4-BE49-F238E27FC236}">
                <a16:creationId xmlns:a16="http://schemas.microsoft.com/office/drawing/2014/main" id="{96CADC1D-B841-40D0-5B4E-1A243F46AB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8100403"/>
      </p:ext>
    </p:extLst>
  </p:cSld>
  <p:clrMapOvr>
    <a:masterClrMapping/>
  </p:clrMapOvr>
  <mc:AlternateContent xmlns:mc="http://schemas.openxmlformats.org/markup-compatibility/2006" xmlns:p14="http://schemas.microsoft.com/office/powerpoint/2010/main">
    <mc:Choice Requires="p14">
      <p:transition spd="slow" p14:dur="2000" advTm="33851"/>
    </mc:Choice>
    <mc:Fallback xmlns="">
      <p:transition spd="slow" advTm="3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2878</TotalTime>
  <Words>1882</Words>
  <Application>Microsoft Office PowerPoint</Application>
  <PresentationFormat>Widescreen</PresentationFormat>
  <Paragraphs>143</Paragraphs>
  <Slides>25</Slides>
  <Notes>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aktiv-grotesk</vt:lpstr>
      <vt:lpstr>Arial</vt:lpstr>
      <vt:lpstr>Calibri</vt:lpstr>
      <vt:lpstr>Calibri Light</vt:lpstr>
      <vt:lpstr>Open Sans</vt:lpstr>
      <vt:lpstr>Wingdings</vt:lpstr>
      <vt:lpstr>Retrospect</vt:lpstr>
      <vt:lpstr>TIPS FOR ENROLLING IN OPEN COURSES</vt:lpstr>
      <vt:lpstr>    The system won't allow me to enrol in the elective I want. Why?</vt:lpstr>
      <vt:lpstr>The system gives me an error message and won’t allow me to enrol. Why?</vt:lpstr>
      <vt:lpstr>ERROR: The class you want is full</vt:lpstr>
      <vt:lpstr>ERROR: Time conflict</vt:lpstr>
      <vt:lpstr>ERROR: Maximum load exceeded</vt:lpstr>
      <vt:lpstr>ERROR: Financial hold on account</vt:lpstr>
      <vt:lpstr>ERROR: No Study Permit Hold</vt:lpstr>
      <vt:lpstr>ERROR: Not Enrolled in Term</vt:lpstr>
      <vt:lpstr>ERROR: Lecture/lab courses</vt:lpstr>
      <vt:lpstr>       Frequently Asked Questions </vt:lpstr>
      <vt:lpstr>Choosing your Electives</vt:lpstr>
      <vt:lpstr>My schedule has a course called GENLELECT1. What does this mean?</vt:lpstr>
      <vt:lpstr>When can I register for my GenEd?</vt:lpstr>
      <vt:lpstr>Why can't I see all of the course options in myStudent Centre?</vt:lpstr>
      <vt:lpstr>What if I missed or was unsuccessful in my GenEd course?</vt:lpstr>
      <vt:lpstr>Why can’t I see my elective on my timetable after I added it?</vt:lpstr>
      <vt:lpstr>PROGRAMS WITH ADD/SWAP RESTRICTIONS</vt:lpstr>
      <vt:lpstr>Communication Skills Course</vt:lpstr>
      <vt:lpstr>See the following definitions of the different delivery modes:</vt:lpstr>
      <vt:lpstr>PowerPoint Presentation</vt:lpstr>
      <vt:lpstr>PowerPoint Presentation</vt:lpstr>
      <vt:lpstr>Check Your Academic Requirements</vt:lpstr>
      <vt:lpstr> SLATE – slate.sheridancollege.ca</vt:lpstr>
      <vt:lpstr>In-person Service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Error Messages with Add/Swap/Drop</dc:title>
  <dc:creator>Thuy Linh La</dc:creator>
  <cp:lastModifiedBy>Olga Bukovynskyy</cp:lastModifiedBy>
  <cp:revision>5</cp:revision>
  <dcterms:created xsi:type="dcterms:W3CDTF">2023-07-27T13:11:16Z</dcterms:created>
  <dcterms:modified xsi:type="dcterms:W3CDTF">2024-04-10T17:16:16Z</dcterms:modified>
</cp:coreProperties>
</file>